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704" r:id="rId4"/>
  </p:sldMasterIdLst>
  <p:notesMasterIdLst>
    <p:notesMasterId r:id="rId12"/>
  </p:notesMasterIdLst>
  <p:sldIdLst>
    <p:sldId id="1406" r:id="rId5"/>
    <p:sldId id="1325" r:id="rId6"/>
    <p:sldId id="1389" r:id="rId7"/>
    <p:sldId id="1410" r:id="rId8"/>
    <p:sldId id="1409" r:id="rId9"/>
    <p:sldId id="1407" r:id="rId10"/>
    <p:sldId id="1408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ews Cycle" panose="020B0604020202020204" charset="2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Light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C2C5FD-0F8B-44F1-916E-56509EA517A1}">
  <a:tblStyle styleId="{B4C2C5FD-0F8B-44F1-916E-56509EA517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Ward" userId="71e40f7a-7d18-4ca0-bdd6-b7464ca50997" providerId="ADAL" clId="{DA626AAC-FB7B-4B44-899E-3855D15B1145}"/>
    <pc:docChg chg="modSld">
      <pc:chgData name="Don Ward" userId="71e40f7a-7d18-4ca0-bdd6-b7464ca50997" providerId="ADAL" clId="{DA626AAC-FB7B-4B44-899E-3855D15B1145}" dt="2023-03-16T23:12:26.984" v="15" actId="113"/>
      <pc:docMkLst>
        <pc:docMk/>
      </pc:docMkLst>
      <pc:sldChg chg="modSp mod">
        <pc:chgData name="Don Ward" userId="71e40f7a-7d18-4ca0-bdd6-b7464ca50997" providerId="ADAL" clId="{DA626AAC-FB7B-4B44-899E-3855D15B1145}" dt="2023-03-16T23:12:26.984" v="15" actId="113"/>
        <pc:sldMkLst>
          <pc:docMk/>
          <pc:sldMk cId="4010300456" sldId="1409"/>
        </pc:sldMkLst>
        <pc:spChg chg="mod">
          <ac:chgData name="Don Ward" userId="71e40f7a-7d18-4ca0-bdd6-b7464ca50997" providerId="ADAL" clId="{DA626AAC-FB7B-4B44-899E-3855D15B1145}" dt="2023-03-16T23:12:26.984" v="15" actId="113"/>
          <ac:spMkLst>
            <pc:docMk/>
            <pc:sldMk cId="4010300456" sldId="1409"/>
            <ac:spMk id="8" creationId="{09039E5D-1DB5-6667-41B3-2FFF270190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June 2023 sees the 70</a:t>
            </a:r>
            <a:r>
              <a:rPr lang="en-US" baseline="30000"/>
              <a:t>th</a:t>
            </a:r>
            <a:r>
              <a:rPr lang="en-US"/>
              <a:t> anniversary of establishing the CIB.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921AB-F99D-7640-B03A-35259E9A0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b="1"/>
              <a:t>1950 Origins of CIB: 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United Nations Economic Commission for Europe (ECE) establishes International Council for Building Documentation (CIDB) and </a:t>
            </a:r>
            <a:r>
              <a:rPr lang="en-GB" sz="1100" b="1">
                <a:solidFill>
                  <a:schemeClr val="tx1">
                    <a:lumMod val="65000"/>
                    <a:lumOff val="35000"/>
                  </a:schemeClr>
                </a:solidFill>
              </a:rPr>
              <a:t>‘ECE Conference on Building Research’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 in Geneva </a:t>
            </a:r>
          </a:p>
          <a:p>
            <a:r>
              <a:rPr lang="en-GB" sz="1100" b="1"/>
              <a:t>1953 CIB is formally established 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as “</a:t>
            </a:r>
            <a:r>
              <a:rPr lang="fr-FR" sz="1100">
                <a:solidFill>
                  <a:schemeClr val="tx1">
                    <a:lumMod val="65000"/>
                    <a:lumOff val="35000"/>
                  </a:schemeClr>
                </a:solidFill>
              </a:rPr>
              <a:t>Conseil International du Bâtiment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” (in English: International Council of Building) with the longer title: INTERNATIONAL COUNCIL FOR BUILDING RESEARCH, STUDIES AND DOCUMENTATION, Inaugural Assembly: June 1953, in Geneva</a:t>
            </a:r>
          </a:p>
          <a:p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1950/60s – 36 institutes initially come together, embarking on a post-war road of development, this grows to 43 institutes with 215 members amidst high demand for building, CIB has a strong focus on building technology and materials</a:t>
            </a:r>
          </a:p>
          <a:p>
            <a:r>
              <a:rPr lang="en-GB" sz="1100" b="1"/>
              <a:t>1959 CIB 1</a:t>
            </a:r>
            <a:r>
              <a:rPr lang="en-GB" sz="1100" b="1" baseline="30000"/>
              <a:t>st </a:t>
            </a:r>
            <a:r>
              <a:rPr lang="en-GB" sz="1100" b="1"/>
              <a:t>International Congress 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held in Rotterdam</a:t>
            </a:r>
          </a:p>
          <a:p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1970/80s – began with the oil crisis, building slumps along with membership numbers, but building research enters a new era in the 80s, member numbers grow to 450</a:t>
            </a:r>
          </a:p>
          <a:p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1990/2000s – research scope expands significantly to include wider construction issues, including sustainable development, a decline in national research funding, but growth of CIB Student Chapters, priority themes include ‘Sustainable Construction’ </a:t>
            </a:r>
          </a:p>
          <a:p>
            <a:r>
              <a:rPr lang="en-US" sz="1100" b="1"/>
              <a:t>1998 CIB changes name</a:t>
            </a:r>
            <a:r>
              <a:rPr lang="en-US" sz="1100"/>
              <a:t>, 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the CIB abbreviation remained but the full name changed into: INTERNATIONAL COUNCIL FOR RESEARCH AND INNOVATION IN BUILDING AND CONSTRUCTION</a:t>
            </a:r>
            <a:endParaRPr lang="en-GB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2010/20s – scope of research extends to topics such as: organisation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 and management, economics of building, legal and procurement practices, architecture, urban planning and human aspects, despite a global pandemic in 2020 CIB has shown resilience with 95 member </a:t>
            </a: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organisations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 with around 3000 individual experts </a:t>
            </a:r>
          </a:p>
          <a:p>
            <a:r>
              <a:rPr lang="en-US" sz="1100" b="1"/>
              <a:t>2019 CIB moves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, remains under jurisdiction of Netherlands law, with secretariat registered in Ottawa, Canada </a:t>
            </a: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2023 – begin alignment with UN SDGs, established Early Career Research Network</a:t>
            </a:r>
          </a:p>
        </p:txBody>
      </p:sp>
    </p:spTree>
    <p:extLst>
      <p:ext uri="{BB962C8B-B14F-4D97-AF65-F5344CB8AC3E}">
        <p14:creationId xmlns:p14="http://schemas.microsoft.com/office/powerpoint/2010/main" val="148570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/>
              <a:t>Focusing on achievements to date:</a:t>
            </a:r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r>
              <a:rPr lang="en-US"/>
              <a:t>(1) CIB membership now includes 95 member organizations, with 3500 experts, covering 53 countries.</a:t>
            </a:r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r>
              <a:rPr lang="en-US"/>
              <a:t>(2) The </a:t>
            </a:r>
            <a:r>
              <a:rPr lang="en-US" err="1"/>
              <a:t>ICONDA®CIBlibrary</a:t>
            </a:r>
            <a:r>
              <a:rPr lang="en-US"/>
              <a:t> database is the online repository for CIB and CIB related publications. It holds records and associated full text files of CIB related publications: monographic (conference proceedings, books, reports) as well as serial (journals).</a:t>
            </a:r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(3) CIB Award winners to encourage engagement, innovation, and research excellence. Main photo shows all the winners on stage at the WBC Melbourne 2022. </a:t>
            </a:r>
            <a:r>
              <a:rPr lang="en-US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Navodana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Rodrigo from Western Sydney University winner of the 2022 CIB Best Doctoral Research Award. </a:t>
            </a:r>
            <a:r>
              <a:rPr lang="en-US"/>
              <a:t>Nazanin </a:t>
            </a:r>
            <a:r>
              <a:rPr lang="en-US" err="1"/>
              <a:t>Kordestani</a:t>
            </a:r>
            <a:r>
              <a:rPr lang="en-US"/>
              <a:t> (President of the Massey CIB Student Chapter) winner of the inaugural CIB Keith Hampson ECR-Industry Award.</a:t>
            </a:r>
          </a:p>
          <a:p>
            <a:pPr marL="139700" indent="0">
              <a:buNone/>
            </a:pPr>
            <a:endParaRPr lang="en-GB"/>
          </a:p>
          <a:p>
            <a:pPr marL="139700" indent="0">
              <a:buNone/>
            </a:pPr>
            <a:r>
              <a:rPr lang="en-GB"/>
              <a:t>(4) CIB is currently aligning all member activities and priority areas with the United Nations Sustainable Development Goals, demonstrating our commitment to building a </a:t>
            </a:r>
            <a:r>
              <a:rPr lang="en-GB" err="1"/>
              <a:t>saustainable</a:t>
            </a:r>
            <a:r>
              <a:rPr lang="en-GB"/>
              <a:t> future for all.</a:t>
            </a:r>
          </a:p>
        </p:txBody>
      </p:sp>
    </p:spTree>
    <p:extLst>
      <p:ext uri="{BB962C8B-B14F-4D97-AF65-F5344CB8AC3E}">
        <p14:creationId xmlns:p14="http://schemas.microsoft.com/office/powerpoint/2010/main" val="1020142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/>
              <a:t>Focusing on achievements to date:</a:t>
            </a:r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r>
              <a:rPr lang="en-US"/>
              <a:t>(1) CIB membership now includes 95 member organizations, with 3500 experts, covering 53 countries.</a:t>
            </a:r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r>
              <a:rPr lang="en-US"/>
              <a:t>(2) The </a:t>
            </a:r>
            <a:r>
              <a:rPr lang="en-US" err="1"/>
              <a:t>ICONDA®CIBlibrary</a:t>
            </a:r>
            <a:r>
              <a:rPr lang="en-US"/>
              <a:t> database is the online repository for CIB and CIB related publications. It holds records and associated full text files of CIB related publications: monographic (conference proceedings, books, reports) as well as serial (journals).</a:t>
            </a:r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(3) CIB Award winners to encourage engagement, innovation, and research excellence. Main photo shows all the winners on stage at the WBC Melbourne 2022. </a:t>
            </a:r>
            <a:r>
              <a:rPr lang="en-US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Navodana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Rodrigo from Western Sydney University winner of the 2022 CIB Best Doctoral Research Award. </a:t>
            </a:r>
            <a:r>
              <a:rPr lang="en-US"/>
              <a:t>Nazanin </a:t>
            </a:r>
            <a:r>
              <a:rPr lang="en-US" err="1"/>
              <a:t>Kordestani</a:t>
            </a:r>
            <a:r>
              <a:rPr lang="en-US"/>
              <a:t> (President of the Massey CIB Student Chapter) winner of the inaugural CIB Keith Hampson ECR-Industry Award.</a:t>
            </a:r>
          </a:p>
          <a:p>
            <a:pPr marL="139700" indent="0">
              <a:buNone/>
            </a:pPr>
            <a:endParaRPr lang="en-GB"/>
          </a:p>
          <a:p>
            <a:pPr marL="139700" indent="0">
              <a:buNone/>
            </a:pPr>
            <a:r>
              <a:rPr lang="en-GB"/>
              <a:t>(4) CIB is currently aligning all member activities and priority areas with the United Nations Sustainable Development Goals, demonstrating our commitment to building a </a:t>
            </a:r>
            <a:r>
              <a:rPr lang="en-GB" err="1"/>
              <a:t>saustainable</a:t>
            </a:r>
            <a:r>
              <a:rPr lang="en-GB"/>
              <a:t> future for all.</a:t>
            </a:r>
          </a:p>
        </p:txBody>
      </p:sp>
    </p:spTree>
    <p:extLst>
      <p:ext uri="{BB962C8B-B14F-4D97-AF65-F5344CB8AC3E}">
        <p14:creationId xmlns:p14="http://schemas.microsoft.com/office/powerpoint/2010/main" val="227456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/>
              <a:t>Focusing on future strategies and plans:</a:t>
            </a:r>
          </a:p>
          <a:p>
            <a:pPr marL="139700" indent="0">
              <a:buNone/>
            </a:pPr>
            <a:endParaRPr lang="en-US"/>
          </a:p>
          <a:p>
            <a:pPr marL="368300" indent="-228600">
              <a:buAutoNum type="arabicParenBoth"/>
            </a:pPr>
            <a:r>
              <a:rPr lang="en-GB"/>
              <a:t>CIB is currently aligning all member activities and priority areas with the United Nations Sustainable Development Goals, demonstrating our commitment to building a sustainable future for all.</a:t>
            </a:r>
          </a:p>
          <a:p>
            <a:pPr marL="368300" indent="-228600">
              <a:buAutoNum type="arabicParenBoth"/>
            </a:pPr>
            <a:endParaRPr lang="en-GB"/>
          </a:p>
          <a:p>
            <a:pPr marL="368300" indent="-228600">
              <a:buAutoNum type="arabicParenBoth"/>
            </a:pPr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68737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(1) commemorative review to include history of CIB, reflections from past and present presidents, and other content on the work of CIB members</a:t>
            </a:r>
          </a:p>
          <a:p>
            <a:r>
              <a:rPr lang="en-GB"/>
              <a:t>(2) recorded webinar will include short presentations from CIB Board members, past presidents and others</a:t>
            </a:r>
          </a:p>
          <a:p>
            <a:r>
              <a:rPr lang="en-GB"/>
              <a:t>(3)Videos of reflections from past presidents and friends of CIB</a:t>
            </a:r>
          </a:p>
          <a:p>
            <a:r>
              <a:rPr lang="en-GB"/>
              <a:t>(4) CIB conference events and regional champion events will mark the anniversary with a set of Power Point slides </a:t>
            </a:r>
          </a:p>
          <a:p>
            <a:r>
              <a:rPr lang="en-GB"/>
              <a:t>(5) All content will be available on the CIB website</a:t>
            </a:r>
          </a:p>
        </p:txBody>
      </p:sp>
    </p:spTree>
    <p:extLst>
      <p:ext uri="{BB962C8B-B14F-4D97-AF65-F5344CB8AC3E}">
        <p14:creationId xmlns:p14="http://schemas.microsoft.com/office/powerpoint/2010/main" val="4287147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Update or delete as required</a:t>
            </a:r>
          </a:p>
        </p:txBody>
      </p:sp>
    </p:spTree>
    <p:extLst>
      <p:ext uri="{BB962C8B-B14F-4D97-AF65-F5344CB8AC3E}">
        <p14:creationId xmlns:p14="http://schemas.microsoft.com/office/powerpoint/2010/main" val="311607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411581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200" y="1122100"/>
            <a:ext cx="3912300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Font typeface="Roboto"/>
              <a:buNone/>
              <a:defRPr sz="4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4" name="Google Shape;14;p2"/>
          <p:cNvCxnSpPr/>
          <p:nvPr/>
        </p:nvCxnSpPr>
        <p:spPr>
          <a:xfrm flipH="1">
            <a:off x="3385631" y="0"/>
            <a:ext cx="1871700" cy="5179800"/>
          </a:xfrm>
          <a:prstGeom prst="straightConnector1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27FFED9-ECED-42B8-8F95-953483A1C5F8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D545FBB-3660-EFDB-201D-0CCDE5239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1021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8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 type="blank" preserve="1">
  <p:cSld name="Blank - Half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3487781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Google Shape;86;p11"/>
          <p:cNvCxnSpPr/>
          <p:nvPr/>
        </p:nvCxnSpPr>
        <p:spPr>
          <a:xfrm flipH="1">
            <a:off x="3461831" y="0"/>
            <a:ext cx="18717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32C5D0-14B5-4CB4-9D1D-87E719DF172D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0CFA76A-0ECB-5EC2-EF6B-B4FCB4D78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1/3" preserve="1">
  <p:cSld name="Blank - 1/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/>
          <p:nvPr/>
        </p:nvSpPr>
        <p:spPr>
          <a:xfrm>
            <a:off x="0" y="0"/>
            <a:ext cx="4042035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2"/>
          <p:cNvSpPr/>
          <p:nvPr/>
        </p:nvSpPr>
        <p:spPr>
          <a:xfrm>
            <a:off x="1840306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12"/>
          <p:cNvCxnSpPr/>
          <p:nvPr/>
        </p:nvCxnSpPr>
        <p:spPr>
          <a:xfrm flipH="1">
            <a:off x="1814356" y="0"/>
            <a:ext cx="18717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C5B7F5-E2A5-47F4-8F7B-AE414F96EA44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5E5B269-1C0D-B74F-9D73-E69A0E430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2/3" preserve="1">
  <p:cSld name="Blank - 2/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4531406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13"/>
          <p:cNvCxnSpPr/>
          <p:nvPr/>
        </p:nvCxnSpPr>
        <p:spPr>
          <a:xfrm flipH="1">
            <a:off x="4505456" y="0"/>
            <a:ext cx="18717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8766AE-084F-47C4-AED6-2ADE530FE9CC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EA0F1C-4DF4-9102-B4E9-599EAC7F4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1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>
  <p:cSld name="Blank">
    <p:bg>
      <p:bgPr>
        <a:solidFill>
          <a:srgbClr val="21752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</p:spPr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" name="Google Shape;103;p14"/>
          <p:cNvCxnSpPr/>
          <p:nvPr/>
        </p:nvCxnSpPr>
        <p:spPr>
          <a:xfrm flipH="1">
            <a:off x="6906000" y="28925"/>
            <a:ext cx="2238000" cy="51510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6327CF-6332-49E1-8A93-3DA04EB6A1F8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3644929-F521-9331-FBAD-371A1D7D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941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9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457200" y="1873800"/>
            <a:ext cx="3666300" cy="100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57200" y="2978101"/>
            <a:ext cx="3350400" cy="2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  <a:defRPr sz="1800">
                <a:solidFill>
                  <a:srgbClr val="88C5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3411581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3"/>
          <p:cNvCxnSpPr/>
          <p:nvPr/>
        </p:nvCxnSpPr>
        <p:spPr>
          <a:xfrm flipH="1">
            <a:off x="3385631" y="0"/>
            <a:ext cx="1871700" cy="5179800"/>
          </a:xfrm>
          <a:prstGeom prst="straightConnector1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8B736A-FB8B-4CC3-8BC8-96010839CA02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D886543-C093-49DF-E0F7-85AEE8673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4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953988" y="-7325"/>
            <a:ext cx="7236025" cy="5158150"/>
          </a:xfrm>
          <a:custGeom>
            <a:avLst/>
            <a:gdLst/>
            <a:ahLst/>
            <a:cxnLst/>
            <a:rect l="l" t="t" r="r" b="b"/>
            <a:pathLst>
              <a:path w="289441" h="206326" extrusionOk="0">
                <a:moveTo>
                  <a:pt x="0" y="206326"/>
                </a:moveTo>
                <a:lnTo>
                  <a:pt x="90725" y="0"/>
                </a:lnTo>
                <a:lnTo>
                  <a:pt x="289441" y="0"/>
                </a:lnTo>
                <a:lnTo>
                  <a:pt x="199009" y="206033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41624" y="683725"/>
            <a:ext cx="2860800" cy="377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╸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154182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813588" y="-4025"/>
            <a:ext cx="256206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29;p4"/>
          <p:cNvCxnSpPr/>
          <p:nvPr/>
        </p:nvCxnSpPr>
        <p:spPr>
          <a:xfrm flipH="1">
            <a:off x="1292138" y="0"/>
            <a:ext cx="20835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30" name="Google Shape;30;p4"/>
          <p:cNvSpPr/>
          <p:nvPr/>
        </p:nvSpPr>
        <p:spPr>
          <a:xfrm>
            <a:off x="5899225" y="-2025"/>
            <a:ext cx="256206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31;p4"/>
          <p:cNvCxnSpPr/>
          <p:nvPr/>
        </p:nvCxnSpPr>
        <p:spPr>
          <a:xfrm flipH="1">
            <a:off x="5870250" y="2000"/>
            <a:ext cx="20835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C7C251-B216-4060-BCF4-2346DA8FA077}"/>
              </a:ext>
            </a:extLst>
          </p:cNvPr>
          <p:cNvSpPr txBox="1"/>
          <p:nvPr userDrawn="1"/>
        </p:nvSpPr>
        <p:spPr>
          <a:xfrm>
            <a:off x="1605550" y="4792762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 + 1 colum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0" y="-1953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639713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19100" lvl="0" indent="-342900" rtl="0">
              <a:spcBef>
                <a:spcPts val="600"/>
              </a:spcBef>
              <a:spcAft>
                <a:spcPts val="0"/>
              </a:spcAft>
              <a:buClr>
                <a:srgbClr val="88C540"/>
              </a:buClr>
              <a:buSzPts val="2400"/>
              <a:buFontTx/>
              <a:buBlip>
                <a:blip r:embed="rId2"/>
              </a:buBlip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4426406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" name="Google Shape;39;p5"/>
          <p:cNvCxnSpPr/>
          <p:nvPr/>
        </p:nvCxnSpPr>
        <p:spPr>
          <a:xfrm flipH="1">
            <a:off x="4400456" y="0"/>
            <a:ext cx="1871700" cy="5179800"/>
          </a:xfrm>
          <a:prstGeom prst="straightConnector1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090503C-A527-432C-9D50-33F7DC8099E4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FC9D103-92EF-92C4-06A3-15F503A25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1359" y="105850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79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 preserve="1">
  <p:cSld name="Title + 1 column +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rot="10800000">
            <a:off x="34307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dist="28575" dir="1080000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550175" y="1285513"/>
            <a:ext cx="3090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AD49"/>
              </a:buClr>
              <a:buSzPts val="2400"/>
              <a:buNone/>
              <a:defRPr sz="2400">
                <a:solidFill>
                  <a:srgbClr val="41AD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5550175" y="2118888"/>
            <a:ext cx="3090900" cy="17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╸"/>
              <a:defRPr sz="1800">
                <a:solidFill>
                  <a:schemeClr val="dk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3411581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" name="Google Shape;47;p6"/>
          <p:cNvCxnSpPr/>
          <p:nvPr/>
        </p:nvCxnSpPr>
        <p:spPr>
          <a:xfrm flipH="1">
            <a:off x="3385631" y="0"/>
            <a:ext cx="1871700" cy="5179800"/>
          </a:xfrm>
          <a:prstGeom prst="straightConnector1">
            <a:avLst/>
          </a:prstGeom>
          <a:solidFill>
            <a:schemeClr val="lt2"/>
          </a:solidFill>
          <a:ln w="76200" cap="flat" cmpd="sng">
            <a:solidFill>
              <a:srgbClr val="41AD4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66349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639713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2845796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4424268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Google Shape;56;p7"/>
          <p:cNvCxnSpPr/>
          <p:nvPr/>
        </p:nvCxnSpPr>
        <p:spPr>
          <a:xfrm flipH="1">
            <a:off x="4398318" y="0"/>
            <a:ext cx="1871700" cy="5179800"/>
          </a:xfrm>
          <a:prstGeom prst="straightConnector1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10EAFB2-E403-449D-85DD-A9762B4D09E9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F01B3AF-4C6D-1BE2-030D-E4E277685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59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57200" y="639713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2038800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3836424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4426406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88C540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8"/>
          <p:cNvCxnSpPr/>
          <p:nvPr/>
        </p:nvCxnSpPr>
        <p:spPr>
          <a:xfrm flipH="1">
            <a:off x="4400456" y="0"/>
            <a:ext cx="18717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38B3BC-BBF7-47D5-BACD-FCCB6571AB9F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9D5279F-E698-48A5-1B14-DA4367600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82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4426406" y="-4025"/>
            <a:ext cx="2301299" cy="5149852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Google Shape;73;p9"/>
          <p:cNvCxnSpPr/>
          <p:nvPr/>
        </p:nvCxnSpPr>
        <p:spPr>
          <a:xfrm flipH="1">
            <a:off x="4400456" y="0"/>
            <a:ext cx="18717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10F9D0B-4221-4CFD-BCCA-336143B8460E}"/>
              </a:ext>
            </a:extLst>
          </p:cNvPr>
          <p:cNvSpPr txBox="1"/>
          <p:nvPr userDrawn="1"/>
        </p:nvSpPr>
        <p:spPr>
          <a:xfrm>
            <a:off x="127350" y="4734105"/>
            <a:ext cx="1781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49B6356-244C-64CA-DEFA-8E4F1F287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88" y="101617"/>
            <a:ext cx="998450" cy="9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1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 userDrawn="1"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rgbClr val="41AD49"/>
          </a:solidFill>
          <a:ln>
            <a:noFill/>
          </a:ln>
        </p:spPr>
      </p:sp>
      <p:sp>
        <p:nvSpPr>
          <p:cNvPr id="77" name="Google Shape;77;p10"/>
          <p:cNvSpPr/>
          <p:nvPr/>
        </p:nvSpPr>
        <p:spPr>
          <a:xfrm>
            <a:off x="6756728" y="-1"/>
            <a:ext cx="2387389" cy="5142979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rgbClr val="21752F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457200" y="4406300"/>
            <a:ext cx="6198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0" name="Google Shape;80;p10"/>
          <p:cNvCxnSpPr/>
          <p:nvPr/>
        </p:nvCxnSpPr>
        <p:spPr>
          <a:xfrm flipH="1">
            <a:off x="7436706" y="0"/>
            <a:ext cx="1707300" cy="517980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63621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39713"/>
            <a:ext cx="534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None/>
              <a:defRPr sz="30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88C540"/>
              </a:buClr>
              <a:buSzPts val="2400"/>
              <a:buFont typeface="Roboto Light"/>
              <a:buChar char="╸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Char char="-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Char char="-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Char char="-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Font typeface="Roboto Light"/>
              <a:buChar char="○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Font typeface="Roboto Light"/>
              <a:buChar char="■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Font typeface="Roboto Light"/>
              <a:buChar char="●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Font typeface="Roboto Light"/>
              <a:buChar char="○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88C540"/>
              </a:buClr>
              <a:buSzPts val="2400"/>
              <a:buFont typeface="Roboto Light"/>
              <a:buChar char="■"/>
              <a:defRPr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9;p1"/>
          <p:cNvCxnSpPr>
            <a:stCxn id="7" idx="1"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19C6B6E-35F4-8027-AF48-B8AD0AA3558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73519" y="-127161"/>
            <a:ext cx="1239057" cy="11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6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Tx/>
        <a:buBlip>
          <a:blip r:embed="rId17"/>
        </a:buBlip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38163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71130"/>
            <a:ext cx="4432300" cy="2899200"/>
          </a:xfrm>
        </p:spPr>
        <p:txBody>
          <a:bodyPr>
            <a:normAutofit/>
          </a:bodyPr>
          <a:lstStyle/>
          <a:p>
            <a:r>
              <a:rPr lang="en-GB" sz="3200"/>
              <a:t>70 years </a:t>
            </a:r>
            <a:br>
              <a:rPr lang="en-GB" sz="3200"/>
            </a:br>
            <a:r>
              <a:rPr lang="en-GB" sz="3200"/>
              <a:t>of cooperation </a:t>
            </a:r>
            <a:br>
              <a:rPr lang="en-GB" sz="3200"/>
            </a:br>
            <a:r>
              <a:rPr lang="en-GB" sz="3200"/>
              <a:t>to build a more sustainable world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6C479-52C1-419C-9B74-2DC243224D43}"/>
              </a:ext>
            </a:extLst>
          </p:cNvPr>
          <p:cNvSpPr txBox="1"/>
          <p:nvPr/>
        </p:nvSpPr>
        <p:spPr>
          <a:xfrm>
            <a:off x="423333" y="3770406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1">
                <a:solidFill>
                  <a:schemeClr val="bg1">
                    <a:lumMod val="75000"/>
                  </a:schemeClr>
                </a:solidFill>
              </a:rPr>
              <a:t>2023 Platinum Anniversary </a:t>
            </a:r>
          </a:p>
        </p:txBody>
      </p:sp>
    </p:spTree>
    <p:extLst>
      <p:ext uri="{BB962C8B-B14F-4D97-AF65-F5344CB8AC3E}">
        <p14:creationId xmlns:p14="http://schemas.microsoft.com/office/powerpoint/2010/main" val="388426701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368300" ty="1816100" sx="63000" sy="63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8EF51-7DB7-4C04-A6E6-CA52672C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5" y="278151"/>
            <a:ext cx="5343900" cy="718800"/>
          </a:xfrm>
        </p:spPr>
        <p:txBody>
          <a:bodyPr>
            <a:normAutofit/>
          </a:bodyPr>
          <a:lstStyle/>
          <a:p>
            <a:r>
              <a:rPr lang="en-GB" sz="2800"/>
              <a:t>Our proud history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58FCC579-F984-4572-B26D-0670FD83B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21049"/>
            <a:ext cx="5054600" cy="3123000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1950 - Origins of CIB, UNECE (CIDB)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1953 - CIB is formally established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1950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/60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 - Post war growth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1959 - CIB 1</a:t>
            </a:r>
            <a:r>
              <a:rPr lang="en-US" altLang="en-US" baseline="30000">
                <a:sym typeface="MetaPlusBookCaps" charset="0"/>
              </a:rPr>
              <a:t>st</a:t>
            </a:r>
            <a:r>
              <a:rPr lang="en-US" altLang="en-US">
                <a:sym typeface="MetaPlusBookCaps" charset="0"/>
              </a:rPr>
              <a:t> International Congress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1970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/80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 - Oil crises, slump and resilience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1990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/2000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 - Student Chapters, Sustainability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1998 - CIB changes name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2010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/20</a:t>
            </a:r>
            <a:r>
              <a:rPr lang="en-US" altLang="en-US" baseline="30000">
                <a:sym typeface="MetaPlusBookCaps" charset="0"/>
              </a:rPr>
              <a:t>s</a:t>
            </a:r>
            <a:r>
              <a:rPr lang="en-US" altLang="en-US">
                <a:sym typeface="MetaPlusBookCaps" charset="0"/>
              </a:rPr>
              <a:t> - Increased scope, global pandemic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2019 - CIB moves office to Canada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2021 - ECR Network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sym typeface="MetaPlusBookCaps" charset="0"/>
              </a:rPr>
              <a:t>2023 - SDGs</a:t>
            </a:r>
          </a:p>
        </p:txBody>
      </p:sp>
    </p:spTree>
    <p:extLst>
      <p:ext uri="{BB962C8B-B14F-4D97-AF65-F5344CB8AC3E}">
        <p14:creationId xmlns:p14="http://schemas.microsoft.com/office/powerpoint/2010/main" val="3440540405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D39773-7F36-47DA-8885-30A11843AF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611" y="556154"/>
            <a:ext cx="7855889" cy="511175"/>
          </a:xfrm>
        </p:spPr>
        <p:txBody>
          <a:bodyPr>
            <a:no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70 years of </a:t>
            </a:r>
            <a:br>
              <a:rPr lang="en-GB" sz="3200">
                <a:solidFill>
                  <a:schemeClr val="bg1"/>
                </a:solidFill>
              </a:rPr>
            </a:br>
            <a:r>
              <a:rPr lang="en-GB" sz="3200">
                <a:solidFill>
                  <a:schemeClr val="bg1"/>
                </a:solidFill>
              </a:rPr>
              <a:t>international cooperation</a:t>
            </a:r>
            <a:endParaRPr lang="en-GB" sz="40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17481-2708-4DDD-A23B-6B4CFB19EF17}"/>
              </a:ext>
            </a:extLst>
          </p:cNvPr>
          <p:cNvSpPr txBox="1"/>
          <p:nvPr/>
        </p:nvSpPr>
        <p:spPr>
          <a:xfrm>
            <a:off x="7270749" y="4691477"/>
            <a:ext cx="4618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EFCD421E-F1DE-C195-A22E-1BE82B3EF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78"/>
          <a:stretch/>
        </p:blipFill>
        <p:spPr>
          <a:xfrm>
            <a:off x="3918847" y="1950288"/>
            <a:ext cx="4122132" cy="1964623"/>
          </a:xfrm>
          <a:prstGeom prst="rect">
            <a:avLst/>
          </a:prstGeom>
        </p:spPr>
      </p:pic>
      <p:pic>
        <p:nvPicPr>
          <p:cNvPr id="19" name="Picture 18" descr="Chart, pie chart&#10;&#10;Description automatically generated">
            <a:extLst>
              <a:ext uri="{FF2B5EF4-FFF2-40B4-BE49-F238E27FC236}">
                <a16:creationId xmlns:a16="http://schemas.microsoft.com/office/drawing/2014/main" id="{81AB5F2D-832C-91E4-81A4-B87A4470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01" y="1418220"/>
            <a:ext cx="2943631" cy="27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12596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FD17481-2708-4DDD-A23B-6B4CFB19EF17}"/>
              </a:ext>
            </a:extLst>
          </p:cNvPr>
          <p:cNvSpPr txBox="1"/>
          <p:nvPr/>
        </p:nvSpPr>
        <p:spPr>
          <a:xfrm>
            <a:off x="7270749" y="4691477"/>
            <a:ext cx="4618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CA532-7FF4-4D9F-8366-0D42CA361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68"/>
          <a:stretch/>
        </p:blipFill>
        <p:spPr>
          <a:xfrm>
            <a:off x="716611" y="3696104"/>
            <a:ext cx="4593166" cy="544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562F0C-3D15-45B4-8B1E-A720157C4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854" y="1822979"/>
            <a:ext cx="1497542" cy="1497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CF313-75F0-467F-B78F-DA8EA176A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826" y="1822979"/>
            <a:ext cx="1497543" cy="1497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FCEE0-8E54-45D8-9B9B-BAFA42EE6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11" y="1822979"/>
            <a:ext cx="2242730" cy="14975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0446317-00FE-48DE-4208-660FAAEF0307}"/>
              </a:ext>
            </a:extLst>
          </p:cNvPr>
          <p:cNvSpPr txBox="1">
            <a:spLocks/>
          </p:cNvSpPr>
          <p:nvPr/>
        </p:nvSpPr>
        <p:spPr>
          <a:xfrm>
            <a:off x="716611" y="556154"/>
            <a:ext cx="7855889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None/>
              <a:defRPr sz="30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r>
              <a:rPr lang="en-GB" sz="3200">
                <a:solidFill>
                  <a:schemeClr val="bg1"/>
                </a:solidFill>
              </a:rPr>
              <a:t>70 years of </a:t>
            </a:r>
            <a:br>
              <a:rPr lang="en-GB" sz="3200">
                <a:solidFill>
                  <a:schemeClr val="bg1"/>
                </a:solidFill>
              </a:rPr>
            </a:br>
            <a:r>
              <a:rPr lang="en-GB" sz="3200">
                <a:solidFill>
                  <a:schemeClr val="bg1"/>
                </a:solidFill>
              </a:rPr>
              <a:t>international cooperation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815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FD17481-2708-4DDD-A23B-6B4CFB19EF17}"/>
              </a:ext>
            </a:extLst>
          </p:cNvPr>
          <p:cNvSpPr txBox="1"/>
          <p:nvPr/>
        </p:nvSpPr>
        <p:spPr>
          <a:xfrm>
            <a:off x="7270749" y="4691477"/>
            <a:ext cx="4618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www.cibworld.org</a:t>
            </a:r>
            <a:endParaRPr lang="en-GB" sz="105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2F9B49-ED1A-600C-F9EE-A52AE9B75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67" y="1509465"/>
            <a:ext cx="4385784" cy="2606284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9039E5D-1DB5-6667-41B3-2FFF270190BC}"/>
              </a:ext>
            </a:extLst>
          </p:cNvPr>
          <p:cNvSpPr txBox="1">
            <a:spLocks/>
          </p:cNvSpPr>
          <p:nvPr/>
        </p:nvSpPr>
        <p:spPr>
          <a:xfrm>
            <a:off x="716611" y="556154"/>
            <a:ext cx="7855889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None/>
              <a:defRPr sz="30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r>
              <a:rPr lang="en-GB" sz="3200" b="1">
                <a:solidFill>
                  <a:schemeClr val="bg1"/>
                </a:solidFill>
              </a:rPr>
              <a:t>Beyond 70 years of </a:t>
            </a:r>
            <a:br>
              <a:rPr lang="en-GB" sz="3200" b="1">
                <a:solidFill>
                  <a:schemeClr val="bg1"/>
                </a:solidFill>
              </a:rPr>
            </a:br>
            <a:r>
              <a:rPr lang="en-GB" sz="3200" b="1">
                <a:solidFill>
                  <a:schemeClr val="bg1"/>
                </a:solidFill>
              </a:rPr>
              <a:t>international cooperation… </a:t>
            </a:r>
            <a:r>
              <a:rPr lang="en-GB" sz="3200" b="0" i="1">
                <a:solidFill>
                  <a:schemeClr val="bg1"/>
                </a:solidFill>
              </a:rPr>
              <a:t>[check title]</a:t>
            </a:r>
            <a:endParaRPr lang="en-GB" sz="4000" b="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00456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25400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D750F4B-8992-4614-DDD1-C4D0C85F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618"/>
            <a:ext cx="5343900" cy="718800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GB" sz="2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nniversary activities</a:t>
            </a:r>
            <a:endParaRPr lang="en-GB" sz="28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B6887BF-0DC0-312C-79F1-A2D5E0875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400">
                <a:solidFill>
                  <a:schemeClr val="bg1"/>
                </a:solidFill>
              </a:rPr>
              <a:t>Commemorative review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Recorded webinar</a:t>
            </a: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Video tributes from Past Presidents, members and friends of CIB</a:t>
            </a: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Profile during major CIB events in 2023</a:t>
            </a: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CIB webpage with commentary and interviews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30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576D6-92D0-499E-BB1C-FE1F96D2C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GB"/>
              <a:t>Local Activities</a:t>
            </a:r>
          </a:p>
        </p:txBody>
      </p:sp>
    </p:spTree>
    <p:extLst>
      <p:ext uri="{BB962C8B-B14F-4D97-AF65-F5344CB8AC3E}">
        <p14:creationId xmlns:p14="http://schemas.microsoft.com/office/powerpoint/2010/main" val="848668232"/>
      </p:ext>
    </p:extLst>
  </p:cSld>
  <p:clrMapOvr>
    <a:masterClrMapping/>
  </p:clrMapOvr>
</p:sld>
</file>

<file path=ppt/theme/theme1.xml><?xml version="1.0" encoding="utf-8"?>
<a:theme xmlns:a="http://schemas.openxmlformats.org/drawingml/2006/main" name="CIB Template">
  <a:themeElements>
    <a:clrScheme name="Custom 347">
      <a:dk1>
        <a:srgbClr val="18171D"/>
      </a:dk1>
      <a:lt1>
        <a:srgbClr val="FFFFFF"/>
      </a:lt1>
      <a:dk2>
        <a:srgbClr val="7A7788"/>
      </a:dk2>
      <a:lt2>
        <a:srgbClr val="F1F0F7"/>
      </a:lt2>
      <a:accent1>
        <a:srgbClr val="FFFFFF"/>
      </a:accent1>
      <a:accent2>
        <a:srgbClr val="FFFFFF"/>
      </a:accent2>
      <a:accent3>
        <a:srgbClr val="32A529"/>
      </a:accent3>
      <a:accent4>
        <a:srgbClr val="21752F"/>
      </a:accent4>
      <a:accent5>
        <a:srgbClr val="01411B"/>
      </a:accent5>
      <a:accent6>
        <a:srgbClr val="EB5A2C"/>
      </a:accent6>
      <a:hlink>
        <a:srgbClr val="FFFFFF"/>
      </a:hlink>
      <a:folHlink>
        <a:srgbClr val="6611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847D084-BC12-406A-ABFA-D490B46EF89A}" vid="{EA7A5892-2C5E-435F-96FE-2EEA1B4E302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C0D4D33-B086-412D-96DD-557AE7036E80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260d6b-9bf7-48fd-870f-f4f251971b1c">
      <Terms xmlns="http://schemas.microsoft.com/office/infopath/2007/PartnerControls"/>
    </lcf76f155ced4ddcb4097134ff3c332f>
    <TaxCatchAll xmlns="fe8b4f25-c205-4cef-afc6-68f5d97f9c3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FDAC7035B824A925127606EF9E03E" ma:contentTypeVersion="16" ma:contentTypeDescription="Create a new document." ma:contentTypeScope="" ma:versionID="b98d65d34bc4f2cf034568ae414ebf3e">
  <xsd:schema xmlns:xsd="http://www.w3.org/2001/XMLSchema" xmlns:xs="http://www.w3.org/2001/XMLSchema" xmlns:p="http://schemas.microsoft.com/office/2006/metadata/properties" xmlns:ns2="00260d6b-9bf7-48fd-870f-f4f251971b1c" xmlns:ns3="fe8b4f25-c205-4cef-afc6-68f5d97f9c39" targetNamespace="http://schemas.microsoft.com/office/2006/metadata/properties" ma:root="true" ma:fieldsID="31a9897dd4ca7badd35aee7990d34f0c" ns2:_="" ns3:_="">
    <xsd:import namespace="00260d6b-9bf7-48fd-870f-f4f251971b1c"/>
    <xsd:import namespace="fe8b4f25-c205-4cef-afc6-68f5d97f9c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60d6b-9bf7-48fd-870f-f4f251971b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1b3f74-3974-4a3b-9159-acec861600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b4f25-c205-4cef-afc6-68f5d97f9c3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d58a6c-196b-4b2c-8e40-6c3c14065d79}" ma:internalName="TaxCatchAll" ma:showField="CatchAllData" ma:web="fe8b4f25-c205-4cef-afc6-68f5d97f9c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D060D9-09AD-40F1-9D0A-32BE59C47798}">
  <ds:schemaRefs>
    <ds:schemaRef ds:uri="00260d6b-9bf7-48fd-870f-f4f251971b1c"/>
    <ds:schemaRef ds:uri="355e2210-cde9-4c64-a64f-684bbd9f8c7f"/>
    <ds:schemaRef ds:uri="c358aecc-e99b-438a-9bed-5adbd1623e7c"/>
    <ds:schemaRef ds:uri="fe8b4f25-c205-4cef-afc6-68f5d97f9c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2CE5510-99CF-4CC5-BCBA-5EDD4D30EF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195A74-595E-49ED-84F1-7F52D07EB182}">
  <ds:schemaRefs>
    <ds:schemaRef ds:uri="00260d6b-9bf7-48fd-870f-f4f251971b1c"/>
    <ds:schemaRef ds:uri="fe8b4f25-c205-4cef-afc6-68f5d97f9c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955</Words>
  <Application>Microsoft Office PowerPoint</Application>
  <PresentationFormat>On-screen Show (16:9)</PresentationFormat>
  <Paragraphs>72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News Cycle</vt:lpstr>
      <vt:lpstr>Roboto</vt:lpstr>
      <vt:lpstr>Roboto Light</vt:lpstr>
      <vt:lpstr>CIB Template</vt:lpstr>
      <vt:lpstr>70 years  of cooperation  to build a more sustainable world</vt:lpstr>
      <vt:lpstr>Our proud history</vt:lpstr>
      <vt:lpstr>70 years of  international cooperation</vt:lpstr>
      <vt:lpstr>PowerPoint Presentation</vt:lpstr>
      <vt:lpstr>PowerPoint Presentation</vt:lpstr>
      <vt:lpstr> Anniversary activities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CIB November 2020   www.cibworld.org</dc:title>
  <dc:creator>don ward</dc:creator>
  <cp:lastModifiedBy>don ward</cp:lastModifiedBy>
  <cp:revision>1</cp:revision>
  <dcterms:created xsi:type="dcterms:W3CDTF">2020-11-11T14:03:44Z</dcterms:created>
  <dcterms:modified xsi:type="dcterms:W3CDTF">2023-03-22T12:36:40Z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0x010100ACF7CE5C2FCB774F8E6EFB6475468A33</vt:lpwstr>
  </property>
  <property fmtid="{D5CDD505-2E9C-101B-9397-08002B2CF9AE}" pid="3" name="MediaServiceImageTags">
    <vt:lpwstr/>
  </property>
</Properties>
</file>