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073B72C-2F98-6A50-0255-20F20E119ABE}" name="Srinath Perera" initials="SP" userId="Srinath Perera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0964" autoAdjust="0"/>
  </p:normalViewPr>
  <p:slideViewPr>
    <p:cSldViewPr snapToGrid="0">
      <p:cViewPr varScale="1">
        <p:scale>
          <a:sx n="92" d="100"/>
          <a:sy n="92" d="100"/>
        </p:scale>
        <p:origin x="13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uka Domingo" userId="aa0a78b8-8118-44bd-96c1-72a349709580" providerId="ADAL" clId="{B2C5142D-4FE2-4681-A0C4-15D1549CAF71}"/>
    <pc:docChg chg="custSel modSld">
      <pc:chgData name="Niluka Domingo" userId="aa0a78b8-8118-44bd-96c1-72a349709580" providerId="ADAL" clId="{B2C5142D-4FE2-4681-A0C4-15D1549CAF71}" dt="2022-04-12T21:52:04.400" v="4274" actId="6549"/>
      <pc:docMkLst>
        <pc:docMk/>
      </pc:docMkLst>
      <pc:sldChg chg="modNotesTx">
        <pc:chgData name="Niluka Domingo" userId="aa0a78b8-8118-44bd-96c1-72a349709580" providerId="ADAL" clId="{B2C5142D-4FE2-4681-A0C4-15D1549CAF71}" dt="2022-04-11T21:48:05.932" v="4273" actId="6549"/>
        <pc:sldMkLst>
          <pc:docMk/>
          <pc:sldMk cId="2487407179" sldId="261"/>
        </pc:sldMkLst>
      </pc:sldChg>
      <pc:sldChg chg="modNotesTx">
        <pc:chgData name="Niluka Domingo" userId="aa0a78b8-8118-44bd-96c1-72a349709580" providerId="ADAL" clId="{B2C5142D-4FE2-4681-A0C4-15D1549CAF71}" dt="2022-04-12T21:52:04.400" v="4274" actId="6549"/>
        <pc:sldMkLst>
          <pc:docMk/>
          <pc:sldMk cId="4113603221" sldId="262"/>
        </pc:sldMkLst>
      </pc:sldChg>
      <pc:sldChg chg="modNotesTx">
        <pc:chgData name="Niluka Domingo" userId="aa0a78b8-8118-44bd-96c1-72a349709580" providerId="ADAL" clId="{B2C5142D-4FE2-4681-A0C4-15D1549CAF71}" dt="2022-04-11T21:48:00.751" v="4272" actId="6549"/>
        <pc:sldMkLst>
          <pc:docMk/>
          <pc:sldMk cId="2805085865" sldId="263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E512C6-C641-44F5-955A-E8FCDB296280}" type="doc">
      <dgm:prSet loTypeId="urn:microsoft.com/office/officeart/2008/layout/LinedLis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255DEE0D-9F2C-44F8-8086-0CFB422A0229}">
      <dgm:prSet/>
      <dgm:spPr/>
      <dgm:t>
        <a:bodyPr/>
        <a:lstStyle/>
        <a:p>
          <a:r>
            <a:rPr lang="en-NZ"/>
            <a:t>Introduction to the TG</a:t>
          </a:r>
          <a:endParaRPr lang="en-US"/>
        </a:p>
      </dgm:t>
    </dgm:pt>
    <dgm:pt modelId="{6C28F508-612D-4700-9D22-AD8D6618059A}" type="parTrans" cxnId="{0A77438A-650F-40F1-8E46-D2526322AEFD}">
      <dgm:prSet/>
      <dgm:spPr/>
      <dgm:t>
        <a:bodyPr/>
        <a:lstStyle/>
        <a:p>
          <a:endParaRPr lang="en-US"/>
        </a:p>
      </dgm:t>
    </dgm:pt>
    <dgm:pt modelId="{EC92D697-EB3D-48D3-A1EB-08B76CBB1C51}" type="sibTrans" cxnId="{0A77438A-650F-40F1-8E46-D2526322AEFD}">
      <dgm:prSet/>
      <dgm:spPr/>
      <dgm:t>
        <a:bodyPr/>
        <a:lstStyle/>
        <a:p>
          <a:endParaRPr lang="en-US"/>
        </a:p>
      </dgm:t>
    </dgm:pt>
    <dgm:pt modelId="{A5541B29-CD9E-4C45-B225-0D51BBB00F23}">
      <dgm:prSet/>
      <dgm:spPr/>
      <dgm:t>
        <a:bodyPr/>
        <a:lstStyle/>
        <a:p>
          <a:r>
            <a:rPr lang="en-NZ"/>
            <a:t>TG scope and priority themes</a:t>
          </a:r>
          <a:endParaRPr lang="en-US"/>
        </a:p>
      </dgm:t>
    </dgm:pt>
    <dgm:pt modelId="{F8C956BC-7BA9-4DB3-A61C-1AF223363225}" type="parTrans" cxnId="{00DFF0A5-8AA1-4464-876A-0930E2F16278}">
      <dgm:prSet/>
      <dgm:spPr/>
      <dgm:t>
        <a:bodyPr/>
        <a:lstStyle/>
        <a:p>
          <a:endParaRPr lang="en-US"/>
        </a:p>
      </dgm:t>
    </dgm:pt>
    <dgm:pt modelId="{DEE78375-8969-4721-80DF-246A6DA7E279}" type="sibTrans" cxnId="{00DFF0A5-8AA1-4464-876A-0930E2F16278}">
      <dgm:prSet/>
      <dgm:spPr/>
      <dgm:t>
        <a:bodyPr/>
        <a:lstStyle/>
        <a:p>
          <a:endParaRPr lang="en-US"/>
        </a:p>
      </dgm:t>
    </dgm:pt>
    <dgm:pt modelId="{69F3FACC-1CA4-4438-BE1F-2F89DC76F5A6}">
      <dgm:prSet/>
      <dgm:spPr/>
      <dgm:t>
        <a:bodyPr/>
        <a:lstStyle/>
        <a:p>
          <a:r>
            <a:rPr lang="en-NZ" dirty="0"/>
            <a:t>TG 3-year plan (2022-2025)</a:t>
          </a:r>
          <a:endParaRPr lang="en-US" dirty="0"/>
        </a:p>
      </dgm:t>
    </dgm:pt>
    <dgm:pt modelId="{362B6731-108B-4B76-950C-BF6F1E218C39}" type="parTrans" cxnId="{C41E0385-681E-42B8-971C-DB3EF55CD7B8}">
      <dgm:prSet/>
      <dgm:spPr/>
      <dgm:t>
        <a:bodyPr/>
        <a:lstStyle/>
        <a:p>
          <a:endParaRPr lang="en-US"/>
        </a:p>
      </dgm:t>
    </dgm:pt>
    <dgm:pt modelId="{7C8BC8BF-DDF1-4324-916B-F0F5285FBFFC}" type="sibTrans" cxnId="{C41E0385-681E-42B8-971C-DB3EF55CD7B8}">
      <dgm:prSet/>
      <dgm:spPr/>
      <dgm:t>
        <a:bodyPr/>
        <a:lstStyle/>
        <a:p>
          <a:endParaRPr lang="en-US"/>
        </a:p>
      </dgm:t>
    </dgm:pt>
    <dgm:pt modelId="{D239FB0E-3BE6-4451-A983-589E45757CE7}">
      <dgm:prSet/>
      <dgm:spPr/>
      <dgm:t>
        <a:bodyPr/>
        <a:lstStyle/>
        <a:p>
          <a:r>
            <a:rPr lang="en-NZ" dirty="0"/>
            <a:t>TG memberships &amp; Way forward</a:t>
          </a:r>
          <a:endParaRPr lang="en-US" dirty="0"/>
        </a:p>
      </dgm:t>
    </dgm:pt>
    <dgm:pt modelId="{F48ECE02-6B15-4D46-A0D3-905FCFA14788}" type="parTrans" cxnId="{199BF1FA-5B9E-4650-A942-0112567C1414}">
      <dgm:prSet/>
      <dgm:spPr/>
      <dgm:t>
        <a:bodyPr/>
        <a:lstStyle/>
        <a:p>
          <a:endParaRPr lang="en-US"/>
        </a:p>
      </dgm:t>
    </dgm:pt>
    <dgm:pt modelId="{A755AEBC-D9A7-4EB3-96E8-8FF382913343}" type="sibTrans" cxnId="{199BF1FA-5B9E-4650-A942-0112567C1414}">
      <dgm:prSet/>
      <dgm:spPr/>
      <dgm:t>
        <a:bodyPr/>
        <a:lstStyle/>
        <a:p>
          <a:endParaRPr lang="en-US"/>
        </a:p>
      </dgm:t>
    </dgm:pt>
    <dgm:pt modelId="{A1153F02-8D8C-4406-9824-8BB7C3D4A30E}" type="pres">
      <dgm:prSet presAssocID="{E4E512C6-C641-44F5-955A-E8FCDB296280}" presName="vert0" presStyleCnt="0">
        <dgm:presLayoutVars>
          <dgm:dir/>
          <dgm:animOne val="branch"/>
          <dgm:animLvl val="lvl"/>
        </dgm:presLayoutVars>
      </dgm:prSet>
      <dgm:spPr/>
    </dgm:pt>
    <dgm:pt modelId="{43B013E3-4F42-4F8E-8BC6-D136D7FD2EB4}" type="pres">
      <dgm:prSet presAssocID="{255DEE0D-9F2C-44F8-8086-0CFB422A0229}" presName="thickLine" presStyleLbl="alignNode1" presStyleIdx="0" presStyleCnt="4"/>
      <dgm:spPr/>
    </dgm:pt>
    <dgm:pt modelId="{7520E6EE-8513-4020-A9FC-C0C4C064CD65}" type="pres">
      <dgm:prSet presAssocID="{255DEE0D-9F2C-44F8-8086-0CFB422A0229}" presName="horz1" presStyleCnt="0"/>
      <dgm:spPr/>
    </dgm:pt>
    <dgm:pt modelId="{BED8B857-A103-46C3-985B-97F1DA65B49D}" type="pres">
      <dgm:prSet presAssocID="{255DEE0D-9F2C-44F8-8086-0CFB422A0229}" presName="tx1" presStyleLbl="revTx" presStyleIdx="0" presStyleCnt="4"/>
      <dgm:spPr/>
    </dgm:pt>
    <dgm:pt modelId="{3AC7CFA0-E22A-4C6F-8EDD-0950B406904A}" type="pres">
      <dgm:prSet presAssocID="{255DEE0D-9F2C-44F8-8086-0CFB422A0229}" presName="vert1" presStyleCnt="0"/>
      <dgm:spPr/>
    </dgm:pt>
    <dgm:pt modelId="{87F0F231-C44F-42CE-A560-D46FA33B0EBF}" type="pres">
      <dgm:prSet presAssocID="{A5541B29-CD9E-4C45-B225-0D51BBB00F23}" presName="thickLine" presStyleLbl="alignNode1" presStyleIdx="1" presStyleCnt="4"/>
      <dgm:spPr/>
    </dgm:pt>
    <dgm:pt modelId="{CFF16FB4-CDC9-4FBB-A59D-292F47A12755}" type="pres">
      <dgm:prSet presAssocID="{A5541B29-CD9E-4C45-B225-0D51BBB00F23}" presName="horz1" presStyleCnt="0"/>
      <dgm:spPr/>
    </dgm:pt>
    <dgm:pt modelId="{3AB8D4FD-9FFB-4106-9FB4-6659FA8D8D7F}" type="pres">
      <dgm:prSet presAssocID="{A5541B29-CD9E-4C45-B225-0D51BBB00F23}" presName="tx1" presStyleLbl="revTx" presStyleIdx="1" presStyleCnt="4"/>
      <dgm:spPr/>
    </dgm:pt>
    <dgm:pt modelId="{79ADB25A-2027-44FB-9A49-7A45F4BC841A}" type="pres">
      <dgm:prSet presAssocID="{A5541B29-CD9E-4C45-B225-0D51BBB00F23}" presName="vert1" presStyleCnt="0"/>
      <dgm:spPr/>
    </dgm:pt>
    <dgm:pt modelId="{5B1C23D1-6A67-42FD-AD01-CD2F7820AC45}" type="pres">
      <dgm:prSet presAssocID="{69F3FACC-1CA4-4438-BE1F-2F89DC76F5A6}" presName="thickLine" presStyleLbl="alignNode1" presStyleIdx="2" presStyleCnt="4"/>
      <dgm:spPr/>
    </dgm:pt>
    <dgm:pt modelId="{31D13C4A-D44A-4D97-B934-51FEB46A8647}" type="pres">
      <dgm:prSet presAssocID="{69F3FACC-1CA4-4438-BE1F-2F89DC76F5A6}" presName="horz1" presStyleCnt="0"/>
      <dgm:spPr/>
    </dgm:pt>
    <dgm:pt modelId="{3C488298-3A42-4E0E-B6BE-7823473B77BA}" type="pres">
      <dgm:prSet presAssocID="{69F3FACC-1CA4-4438-BE1F-2F89DC76F5A6}" presName="tx1" presStyleLbl="revTx" presStyleIdx="2" presStyleCnt="4"/>
      <dgm:spPr/>
    </dgm:pt>
    <dgm:pt modelId="{E378F087-7E59-42A6-BA5D-E376FF901D34}" type="pres">
      <dgm:prSet presAssocID="{69F3FACC-1CA4-4438-BE1F-2F89DC76F5A6}" presName="vert1" presStyleCnt="0"/>
      <dgm:spPr/>
    </dgm:pt>
    <dgm:pt modelId="{940AB3C6-C64E-471A-B158-F60033A6C61A}" type="pres">
      <dgm:prSet presAssocID="{D239FB0E-3BE6-4451-A983-589E45757CE7}" presName="thickLine" presStyleLbl="alignNode1" presStyleIdx="3" presStyleCnt="4"/>
      <dgm:spPr/>
    </dgm:pt>
    <dgm:pt modelId="{66564BF9-04C9-460C-8F51-77AE88634497}" type="pres">
      <dgm:prSet presAssocID="{D239FB0E-3BE6-4451-A983-589E45757CE7}" presName="horz1" presStyleCnt="0"/>
      <dgm:spPr/>
    </dgm:pt>
    <dgm:pt modelId="{259EBDB7-7444-4BDF-9A2E-D3DEC2F334FF}" type="pres">
      <dgm:prSet presAssocID="{D239FB0E-3BE6-4451-A983-589E45757CE7}" presName="tx1" presStyleLbl="revTx" presStyleIdx="3" presStyleCnt="4"/>
      <dgm:spPr/>
    </dgm:pt>
    <dgm:pt modelId="{50353C55-8081-4828-A83D-74BC91A3DDED}" type="pres">
      <dgm:prSet presAssocID="{D239FB0E-3BE6-4451-A983-589E45757CE7}" presName="vert1" presStyleCnt="0"/>
      <dgm:spPr/>
    </dgm:pt>
  </dgm:ptLst>
  <dgm:cxnLst>
    <dgm:cxn modelId="{F26AB525-ED2E-47EB-BA0D-5C5969A94F03}" type="presOf" srcId="{A5541B29-CD9E-4C45-B225-0D51BBB00F23}" destId="{3AB8D4FD-9FFB-4106-9FB4-6659FA8D8D7F}" srcOrd="0" destOrd="0" presId="urn:microsoft.com/office/officeart/2008/layout/LinedList"/>
    <dgm:cxn modelId="{5A449B6D-E5D4-4AD5-8967-D8129ADE9CEF}" type="presOf" srcId="{255DEE0D-9F2C-44F8-8086-0CFB422A0229}" destId="{BED8B857-A103-46C3-985B-97F1DA65B49D}" srcOrd="0" destOrd="0" presId="urn:microsoft.com/office/officeart/2008/layout/LinedList"/>
    <dgm:cxn modelId="{E3C01C74-8A87-4A42-96FC-E79C352AA4EC}" type="presOf" srcId="{D239FB0E-3BE6-4451-A983-589E45757CE7}" destId="{259EBDB7-7444-4BDF-9A2E-D3DEC2F334FF}" srcOrd="0" destOrd="0" presId="urn:microsoft.com/office/officeart/2008/layout/LinedList"/>
    <dgm:cxn modelId="{C41E0385-681E-42B8-971C-DB3EF55CD7B8}" srcId="{E4E512C6-C641-44F5-955A-E8FCDB296280}" destId="{69F3FACC-1CA4-4438-BE1F-2F89DC76F5A6}" srcOrd="2" destOrd="0" parTransId="{362B6731-108B-4B76-950C-BF6F1E218C39}" sibTransId="{7C8BC8BF-DDF1-4324-916B-F0F5285FBFFC}"/>
    <dgm:cxn modelId="{0A77438A-650F-40F1-8E46-D2526322AEFD}" srcId="{E4E512C6-C641-44F5-955A-E8FCDB296280}" destId="{255DEE0D-9F2C-44F8-8086-0CFB422A0229}" srcOrd="0" destOrd="0" parTransId="{6C28F508-612D-4700-9D22-AD8D6618059A}" sibTransId="{EC92D697-EB3D-48D3-A1EB-08B76CBB1C51}"/>
    <dgm:cxn modelId="{00DFF0A5-8AA1-4464-876A-0930E2F16278}" srcId="{E4E512C6-C641-44F5-955A-E8FCDB296280}" destId="{A5541B29-CD9E-4C45-B225-0D51BBB00F23}" srcOrd="1" destOrd="0" parTransId="{F8C956BC-7BA9-4DB3-A61C-1AF223363225}" sibTransId="{DEE78375-8969-4721-80DF-246A6DA7E279}"/>
    <dgm:cxn modelId="{A68983CF-3CCB-4BEE-A369-D94858530145}" type="presOf" srcId="{69F3FACC-1CA4-4438-BE1F-2F89DC76F5A6}" destId="{3C488298-3A42-4E0E-B6BE-7823473B77BA}" srcOrd="0" destOrd="0" presId="urn:microsoft.com/office/officeart/2008/layout/LinedList"/>
    <dgm:cxn modelId="{0AAAC4E1-108A-4156-9FAF-F3BED139E010}" type="presOf" srcId="{E4E512C6-C641-44F5-955A-E8FCDB296280}" destId="{A1153F02-8D8C-4406-9824-8BB7C3D4A30E}" srcOrd="0" destOrd="0" presId="urn:microsoft.com/office/officeart/2008/layout/LinedList"/>
    <dgm:cxn modelId="{199BF1FA-5B9E-4650-A942-0112567C1414}" srcId="{E4E512C6-C641-44F5-955A-E8FCDB296280}" destId="{D239FB0E-3BE6-4451-A983-589E45757CE7}" srcOrd="3" destOrd="0" parTransId="{F48ECE02-6B15-4D46-A0D3-905FCFA14788}" sibTransId="{A755AEBC-D9A7-4EB3-96E8-8FF382913343}"/>
    <dgm:cxn modelId="{9D93D258-0918-435C-87EB-FD3B5DB79DD0}" type="presParOf" srcId="{A1153F02-8D8C-4406-9824-8BB7C3D4A30E}" destId="{43B013E3-4F42-4F8E-8BC6-D136D7FD2EB4}" srcOrd="0" destOrd="0" presId="urn:microsoft.com/office/officeart/2008/layout/LinedList"/>
    <dgm:cxn modelId="{B86A8C52-CEBC-4890-AC36-AE8B9074A756}" type="presParOf" srcId="{A1153F02-8D8C-4406-9824-8BB7C3D4A30E}" destId="{7520E6EE-8513-4020-A9FC-C0C4C064CD65}" srcOrd="1" destOrd="0" presId="urn:microsoft.com/office/officeart/2008/layout/LinedList"/>
    <dgm:cxn modelId="{92B1B6FC-CA32-4B56-8652-76713312CD31}" type="presParOf" srcId="{7520E6EE-8513-4020-A9FC-C0C4C064CD65}" destId="{BED8B857-A103-46C3-985B-97F1DA65B49D}" srcOrd="0" destOrd="0" presId="urn:microsoft.com/office/officeart/2008/layout/LinedList"/>
    <dgm:cxn modelId="{5446815E-19E8-4484-BA0E-5FD21DAF01CE}" type="presParOf" srcId="{7520E6EE-8513-4020-A9FC-C0C4C064CD65}" destId="{3AC7CFA0-E22A-4C6F-8EDD-0950B406904A}" srcOrd="1" destOrd="0" presId="urn:microsoft.com/office/officeart/2008/layout/LinedList"/>
    <dgm:cxn modelId="{39259E4A-EFDD-4641-8C42-2DD8810A9304}" type="presParOf" srcId="{A1153F02-8D8C-4406-9824-8BB7C3D4A30E}" destId="{87F0F231-C44F-42CE-A560-D46FA33B0EBF}" srcOrd="2" destOrd="0" presId="urn:microsoft.com/office/officeart/2008/layout/LinedList"/>
    <dgm:cxn modelId="{4CB8970A-C4D7-419A-A0C5-B5DBF88DD79B}" type="presParOf" srcId="{A1153F02-8D8C-4406-9824-8BB7C3D4A30E}" destId="{CFF16FB4-CDC9-4FBB-A59D-292F47A12755}" srcOrd="3" destOrd="0" presId="urn:microsoft.com/office/officeart/2008/layout/LinedList"/>
    <dgm:cxn modelId="{6551DA7A-75A8-4417-812E-DF710C4A673D}" type="presParOf" srcId="{CFF16FB4-CDC9-4FBB-A59D-292F47A12755}" destId="{3AB8D4FD-9FFB-4106-9FB4-6659FA8D8D7F}" srcOrd="0" destOrd="0" presId="urn:microsoft.com/office/officeart/2008/layout/LinedList"/>
    <dgm:cxn modelId="{DB636691-46E3-4534-BE13-E600B8E7A398}" type="presParOf" srcId="{CFF16FB4-CDC9-4FBB-A59D-292F47A12755}" destId="{79ADB25A-2027-44FB-9A49-7A45F4BC841A}" srcOrd="1" destOrd="0" presId="urn:microsoft.com/office/officeart/2008/layout/LinedList"/>
    <dgm:cxn modelId="{B2DB49D7-2C56-4B55-8D15-EE9F7860A7E1}" type="presParOf" srcId="{A1153F02-8D8C-4406-9824-8BB7C3D4A30E}" destId="{5B1C23D1-6A67-42FD-AD01-CD2F7820AC45}" srcOrd="4" destOrd="0" presId="urn:microsoft.com/office/officeart/2008/layout/LinedList"/>
    <dgm:cxn modelId="{4FABA08D-AFE8-41E2-B967-64A8C1FD7D61}" type="presParOf" srcId="{A1153F02-8D8C-4406-9824-8BB7C3D4A30E}" destId="{31D13C4A-D44A-4D97-B934-51FEB46A8647}" srcOrd="5" destOrd="0" presId="urn:microsoft.com/office/officeart/2008/layout/LinedList"/>
    <dgm:cxn modelId="{EC0017F1-FEC8-4DF2-854C-A84ED36F40C9}" type="presParOf" srcId="{31D13C4A-D44A-4D97-B934-51FEB46A8647}" destId="{3C488298-3A42-4E0E-B6BE-7823473B77BA}" srcOrd="0" destOrd="0" presId="urn:microsoft.com/office/officeart/2008/layout/LinedList"/>
    <dgm:cxn modelId="{094E6CED-F998-449F-846A-8218AC8DBEF4}" type="presParOf" srcId="{31D13C4A-D44A-4D97-B934-51FEB46A8647}" destId="{E378F087-7E59-42A6-BA5D-E376FF901D34}" srcOrd="1" destOrd="0" presId="urn:microsoft.com/office/officeart/2008/layout/LinedList"/>
    <dgm:cxn modelId="{8F1EB7C6-86BF-469B-8689-BC84476505D0}" type="presParOf" srcId="{A1153F02-8D8C-4406-9824-8BB7C3D4A30E}" destId="{940AB3C6-C64E-471A-B158-F60033A6C61A}" srcOrd="6" destOrd="0" presId="urn:microsoft.com/office/officeart/2008/layout/LinedList"/>
    <dgm:cxn modelId="{7D4FDCC6-B7D6-472B-8FD4-B63AB217986B}" type="presParOf" srcId="{A1153F02-8D8C-4406-9824-8BB7C3D4A30E}" destId="{66564BF9-04C9-460C-8F51-77AE88634497}" srcOrd="7" destOrd="0" presId="urn:microsoft.com/office/officeart/2008/layout/LinedList"/>
    <dgm:cxn modelId="{7EC530E8-8D30-4366-827C-0C68804B2084}" type="presParOf" srcId="{66564BF9-04C9-460C-8F51-77AE88634497}" destId="{259EBDB7-7444-4BDF-9A2E-D3DEC2F334FF}" srcOrd="0" destOrd="0" presId="urn:microsoft.com/office/officeart/2008/layout/LinedList"/>
    <dgm:cxn modelId="{0E199B62-8B6B-419A-B2B1-EF3FD5A8B275}" type="presParOf" srcId="{66564BF9-04C9-460C-8F51-77AE88634497}" destId="{50353C55-8081-4828-A83D-74BC91A3DDE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B013E3-4F42-4F8E-8BC6-D136D7FD2EB4}">
      <dsp:nvSpPr>
        <dsp:cNvPr id="0" name=""/>
        <dsp:cNvSpPr/>
      </dsp:nvSpPr>
      <dsp:spPr>
        <a:xfrm>
          <a:off x="0" y="0"/>
          <a:ext cx="6467866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D8B857-A103-46C3-985B-97F1DA65B49D}">
      <dsp:nvSpPr>
        <dsp:cNvPr id="0" name=""/>
        <dsp:cNvSpPr/>
      </dsp:nvSpPr>
      <dsp:spPr>
        <a:xfrm>
          <a:off x="0" y="0"/>
          <a:ext cx="6467866" cy="8626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3700" kern="1200"/>
            <a:t>Introduction to the TG</a:t>
          </a:r>
          <a:endParaRPr lang="en-US" sz="3700" kern="1200"/>
        </a:p>
      </dsp:txBody>
      <dsp:txXfrm>
        <a:off x="0" y="0"/>
        <a:ext cx="6467866" cy="862653"/>
      </dsp:txXfrm>
    </dsp:sp>
    <dsp:sp modelId="{87F0F231-C44F-42CE-A560-D46FA33B0EBF}">
      <dsp:nvSpPr>
        <dsp:cNvPr id="0" name=""/>
        <dsp:cNvSpPr/>
      </dsp:nvSpPr>
      <dsp:spPr>
        <a:xfrm>
          <a:off x="0" y="862653"/>
          <a:ext cx="6467866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B8D4FD-9FFB-4106-9FB4-6659FA8D8D7F}">
      <dsp:nvSpPr>
        <dsp:cNvPr id="0" name=""/>
        <dsp:cNvSpPr/>
      </dsp:nvSpPr>
      <dsp:spPr>
        <a:xfrm>
          <a:off x="0" y="862653"/>
          <a:ext cx="6467866" cy="8626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3700" kern="1200"/>
            <a:t>TG scope and priority themes</a:t>
          </a:r>
          <a:endParaRPr lang="en-US" sz="3700" kern="1200"/>
        </a:p>
      </dsp:txBody>
      <dsp:txXfrm>
        <a:off x="0" y="862653"/>
        <a:ext cx="6467866" cy="862653"/>
      </dsp:txXfrm>
    </dsp:sp>
    <dsp:sp modelId="{5B1C23D1-6A67-42FD-AD01-CD2F7820AC45}">
      <dsp:nvSpPr>
        <dsp:cNvPr id="0" name=""/>
        <dsp:cNvSpPr/>
      </dsp:nvSpPr>
      <dsp:spPr>
        <a:xfrm>
          <a:off x="0" y="1725306"/>
          <a:ext cx="6467866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488298-3A42-4E0E-B6BE-7823473B77BA}">
      <dsp:nvSpPr>
        <dsp:cNvPr id="0" name=""/>
        <dsp:cNvSpPr/>
      </dsp:nvSpPr>
      <dsp:spPr>
        <a:xfrm>
          <a:off x="0" y="1725306"/>
          <a:ext cx="6467866" cy="8626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3700" kern="1200" dirty="0"/>
            <a:t>TG 3-year plan (2022-2025)</a:t>
          </a:r>
          <a:endParaRPr lang="en-US" sz="3700" kern="1200" dirty="0"/>
        </a:p>
      </dsp:txBody>
      <dsp:txXfrm>
        <a:off x="0" y="1725306"/>
        <a:ext cx="6467866" cy="862653"/>
      </dsp:txXfrm>
    </dsp:sp>
    <dsp:sp modelId="{940AB3C6-C64E-471A-B158-F60033A6C61A}">
      <dsp:nvSpPr>
        <dsp:cNvPr id="0" name=""/>
        <dsp:cNvSpPr/>
      </dsp:nvSpPr>
      <dsp:spPr>
        <a:xfrm>
          <a:off x="0" y="2587959"/>
          <a:ext cx="6467866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9EBDB7-7444-4BDF-9A2E-D3DEC2F334FF}">
      <dsp:nvSpPr>
        <dsp:cNvPr id="0" name=""/>
        <dsp:cNvSpPr/>
      </dsp:nvSpPr>
      <dsp:spPr>
        <a:xfrm>
          <a:off x="0" y="2587959"/>
          <a:ext cx="6467866" cy="8626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3700" kern="1200" dirty="0"/>
            <a:t>TG memberships &amp; Way forward</a:t>
          </a:r>
          <a:endParaRPr lang="en-US" sz="3700" kern="1200" dirty="0"/>
        </a:p>
      </dsp:txBody>
      <dsp:txXfrm>
        <a:off x="0" y="2587959"/>
        <a:ext cx="6467866" cy="8626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82F5FA-9B40-4627-8126-BFBE2AC38B1D}" type="datetimeFigureOut">
              <a:rPr lang="en-NZ" smtClean="0"/>
              <a:t>12/04/2022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935C53-D345-4EB1-AC80-EABDC559FE5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8851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935C53-D345-4EB1-AC80-EABDC559FE58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79713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935C53-D345-4EB1-AC80-EABDC559FE58}" type="slidenum">
              <a:rPr lang="en-NZ" smtClean="0"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13656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935C53-D345-4EB1-AC80-EABDC559FE58}" type="slidenum">
              <a:rPr lang="en-NZ" smtClean="0"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0685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2CADC-D054-4FE1-B800-9FFC23C40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97E489-E439-4EAD-A58D-FCE9787255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93C48-F52D-4669-9EA2-C385C83F0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24A8-BA86-4343-AF88-02F0591150B9}" type="datetimeFigureOut">
              <a:rPr lang="en-NZ" smtClean="0"/>
              <a:t>12/04/2022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EB4ABB-CBDB-44D2-A6BF-2BC19D3F0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1CD2B-5CEF-44DE-8DB3-1C1FD5E16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E9E7-D959-42C8-843C-DB235B41566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2640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7B250-B0E1-4BAA-B6C5-95A323C31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8F766C-7266-41E6-B675-676B17797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B79125-6957-4262-9F52-7AB5AC1E0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24A8-BA86-4343-AF88-02F0591150B9}" type="datetimeFigureOut">
              <a:rPr lang="en-NZ" smtClean="0"/>
              <a:t>12/04/2022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A5E06-723B-45FA-BF94-D21DD169B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886D4-B1DC-46B2-92A2-A18FB035A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E9E7-D959-42C8-843C-DB235B41566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04355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9F757D-2A84-4E40-AA10-2D56CE2C46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79F469-2C68-45F1-93F6-7500A444AA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C12C1-D5E8-44A5-9673-D2CE213B0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24A8-BA86-4343-AF88-02F0591150B9}" type="datetimeFigureOut">
              <a:rPr lang="en-NZ" smtClean="0"/>
              <a:t>12/04/2022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5FE811-5281-4FC1-9F6B-B8F47F7DA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46A4B-AC80-433E-9B6A-24F90F074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E9E7-D959-42C8-843C-DB235B41566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87445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0429-3F55-454A-A2E1-F41A40153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17E69-3133-40E4-870D-41FDB51BA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80E434-A784-40C3-86DE-D8B752CFE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24A8-BA86-4343-AF88-02F0591150B9}" type="datetimeFigureOut">
              <a:rPr lang="en-NZ" smtClean="0"/>
              <a:t>12/04/2022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810E82-354E-4BBE-8218-E9EEA6650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C8A38-D5E7-4BCE-AA4A-A32E1E803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E9E7-D959-42C8-843C-DB235B41566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72352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45F30-090C-442D-8417-64C10C04E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00E8AE-8266-4E9E-A15C-7CBB43586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5EEE4-726D-4F63-B51A-654ABC465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24A8-BA86-4343-AF88-02F0591150B9}" type="datetimeFigureOut">
              <a:rPr lang="en-NZ" smtClean="0"/>
              <a:t>12/04/2022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91502-7894-4DA1-874C-04B8AAA3B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C7F20-3058-438C-B258-0ED0D1331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E9E7-D959-42C8-843C-DB235B41566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4971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3333-02B5-4C44-A2D2-EB508E60F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A6A5E-F82C-44F5-93AE-5998E30523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F457C9-3D53-4FEA-9C93-CD22AC8E78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8F8E5A-E8E2-4D2C-AF93-85FD5FEFB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24A8-BA86-4343-AF88-02F0591150B9}" type="datetimeFigureOut">
              <a:rPr lang="en-NZ" smtClean="0"/>
              <a:t>12/04/2022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BDC8CC-D7B1-41F2-A120-82B6185D9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3A8A5C-4388-4940-8DCD-96C258BC4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E9E7-D959-42C8-843C-DB235B41566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92631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8FA7A-9C99-4A0A-9B93-6F19E0EE4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F335DD-94D8-4AC8-9F69-546BFCF55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5F0984-5AAA-4230-B860-2E9949D47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5FF2B7-7EB2-4339-B8CA-20BFF284AD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C7D334-60F5-4A85-98A9-3B02388C93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D88351-BCEA-4C36-A6E6-FBE53D9F3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24A8-BA86-4343-AF88-02F0591150B9}" type="datetimeFigureOut">
              <a:rPr lang="en-NZ" smtClean="0"/>
              <a:t>12/04/2022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685B65-E75D-40E8-8447-306482F86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863B7F-11EC-491B-8DEB-43F81BC3E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E9E7-D959-42C8-843C-DB235B41566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38441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51A42-D93B-40B3-9D17-B6D55A9A0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E034BE-BDD3-44EA-8694-1E62FDF4F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24A8-BA86-4343-AF88-02F0591150B9}" type="datetimeFigureOut">
              <a:rPr lang="en-NZ" smtClean="0"/>
              <a:t>12/04/2022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494BC2-B08D-48AD-9796-04E78DE04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0AF4A7-E5A5-4483-98BE-9D85DA8A8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E9E7-D959-42C8-843C-DB235B41566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71630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286E19-2306-4D7B-AAE2-9CB81FC25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24A8-BA86-4343-AF88-02F0591150B9}" type="datetimeFigureOut">
              <a:rPr lang="en-NZ" smtClean="0"/>
              <a:t>12/04/2022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C6D2E3-A366-4DB7-87C7-42F9E89AD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ED2CD5-ED33-4AE0-A78A-CD246CF80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E9E7-D959-42C8-843C-DB235B41566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46310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762F6-AF5A-4636-8024-851CDBAD2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C004E-ADA7-4848-BCCF-578FE1A2F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837633-C8A3-4B92-AC2B-CFB731A1EB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80661C-9858-4AAE-A001-E7E1DA3BC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24A8-BA86-4343-AF88-02F0591150B9}" type="datetimeFigureOut">
              <a:rPr lang="en-NZ" smtClean="0"/>
              <a:t>12/04/2022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435692-C902-4463-B55A-F19DB8557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2668CB-890A-4976-B533-98557C696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E9E7-D959-42C8-843C-DB235B41566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32666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BF12C-6457-4C12-A10E-CBC51A5B6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0A8458-8636-4A68-B3F8-B0B9FC690E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F52730-4CDE-4372-BC69-8813E60AC9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E1282E-C2C7-4969-8551-BF4E22BA7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24A8-BA86-4343-AF88-02F0591150B9}" type="datetimeFigureOut">
              <a:rPr lang="en-NZ" smtClean="0"/>
              <a:t>12/04/2022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297003-2096-4617-B5B6-557972D96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0B4B97-DB6E-4E69-BD29-7A05167E3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E9E7-D959-42C8-843C-DB235B41566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95099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6BAA53-7D45-416D-932E-AD760656A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BF7169-F91D-4274-89FC-446B5AFCC6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E58138-4D34-49A1-98FE-4FE44ECB41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924A8-BA86-4343-AF88-02F0591150B9}" type="datetimeFigureOut">
              <a:rPr lang="en-NZ" smtClean="0"/>
              <a:t>12/04/2022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481F8-9D2B-49A4-BC75-58F527EC6A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06C90-D302-4488-82A7-443FE01764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5E9E7-D959-42C8-843C-DB235B41566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5365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2B5707F-AD6F-489F-A120-603F33D0DC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1638" y="6000828"/>
            <a:ext cx="3184161" cy="87492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21EECBC-83BE-47C6-8C9D-48813EFBB4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9724" y="322263"/>
            <a:ext cx="9144000" cy="2387600"/>
          </a:xfrm>
        </p:spPr>
        <p:txBody>
          <a:bodyPr>
            <a:normAutofit/>
          </a:bodyPr>
          <a:lstStyle/>
          <a:p>
            <a:r>
              <a:rPr lang="en-NZ" sz="5400" b="1" dirty="0"/>
              <a:t>TG 124- Zero Carbon Building and Infrastructure Design &amp; Construction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B5F4F0-8CE9-499A-826B-5EC8FCEF0B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8687" y="3248497"/>
            <a:ext cx="10506075" cy="2734576"/>
          </a:xfrm>
        </p:spPr>
        <p:txBody>
          <a:bodyPr>
            <a:normAutofit/>
          </a:bodyPr>
          <a:lstStyle/>
          <a:p>
            <a:r>
              <a:rPr lang="en-NZ" sz="4600" b="1" dirty="0"/>
              <a:t>Information Session</a:t>
            </a:r>
          </a:p>
          <a:p>
            <a:r>
              <a:rPr lang="en-NZ" i="1" dirty="0"/>
              <a:t>April 12, 2022</a:t>
            </a:r>
          </a:p>
          <a:p>
            <a:endParaRPr lang="en-NZ" dirty="0"/>
          </a:p>
          <a:p>
            <a:r>
              <a:rPr lang="en-NZ" dirty="0"/>
              <a:t>Prof. Suzanne Wilkinson, Dr Niluka Domingo (Massey University)</a:t>
            </a:r>
          </a:p>
          <a:p>
            <a:r>
              <a:rPr lang="en-NZ" dirty="0"/>
              <a:t>&amp; A/Prof </a:t>
            </a:r>
            <a:r>
              <a:rPr lang="en-NZ" dirty="0" err="1"/>
              <a:t>Sepani</a:t>
            </a:r>
            <a:r>
              <a:rPr lang="en-NZ" dirty="0"/>
              <a:t> </a:t>
            </a:r>
            <a:r>
              <a:rPr lang="en-NZ" dirty="0" err="1"/>
              <a:t>Senarathne</a:t>
            </a:r>
            <a:r>
              <a:rPr lang="en-NZ" dirty="0"/>
              <a:t> (University of Western Sydney)</a:t>
            </a:r>
          </a:p>
        </p:txBody>
      </p:sp>
    </p:spTree>
    <p:extLst>
      <p:ext uri="{BB962C8B-B14F-4D97-AF65-F5344CB8AC3E}">
        <p14:creationId xmlns:p14="http://schemas.microsoft.com/office/powerpoint/2010/main" val="2421399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F1C50-7834-4E5D-A5C0-E52179DB3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NZ" b="1"/>
              <a:t>Agenda</a:t>
            </a:r>
            <a:endParaRPr lang="en-NZ" dirty="0"/>
          </a:p>
        </p:txBody>
      </p:sp>
      <p:sp>
        <p:nvSpPr>
          <p:cNvPr id="21" name="Rectangle 12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5CAE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14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95C7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C14DCC-2C91-4862-9819-029EA4E4E7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4305" y="5477506"/>
            <a:ext cx="5019981" cy="1380494"/>
          </a:xfrm>
          <a:prstGeom prst="rect">
            <a:avLst/>
          </a:prstGeom>
        </p:spPr>
      </p:pic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2A3A51D4-393F-A31E-86C6-AB882AABD9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1016518"/>
              </p:ext>
            </p:extLst>
          </p:nvPr>
        </p:nvGraphicFramePr>
        <p:xfrm>
          <a:off x="1123725" y="1860923"/>
          <a:ext cx="6467867" cy="3450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16964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F1C50-7834-4E5D-A5C0-E52179DB3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028" y="281335"/>
            <a:ext cx="7474172" cy="1325563"/>
          </a:xfrm>
        </p:spPr>
        <p:txBody>
          <a:bodyPr>
            <a:normAutofit/>
          </a:bodyPr>
          <a:lstStyle/>
          <a:p>
            <a:r>
              <a:rPr lang="en-NZ" b="1" dirty="0"/>
              <a:t>Introduction to the TG</a:t>
            </a:r>
            <a:endParaRPr lang="en-NZ" dirty="0"/>
          </a:p>
        </p:txBody>
      </p:sp>
      <p:sp>
        <p:nvSpPr>
          <p:cNvPr id="21" name="Rectangle 12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5CAE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14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95C7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C14DCC-2C91-4862-9819-029EA4E4E7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4305" y="5477506"/>
            <a:ext cx="5019981" cy="1380494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8FA4F1D-AF23-4E98-96EE-432DFDF1A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985" y="1606898"/>
            <a:ext cx="6940772" cy="4046322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en-N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Bring together leading construction industry and other experts internationally to debate, research and reduce global construction emissions.</a:t>
            </a:r>
            <a:endParaRPr lang="en-NZ" sz="2800" dirty="0"/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47649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F1C50-7834-4E5D-A5C0-E52179DB3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028" y="281335"/>
            <a:ext cx="7474172" cy="1325563"/>
          </a:xfrm>
        </p:spPr>
        <p:txBody>
          <a:bodyPr>
            <a:normAutofit/>
          </a:bodyPr>
          <a:lstStyle/>
          <a:p>
            <a:r>
              <a:rPr lang="en-NZ" b="1" dirty="0"/>
              <a:t>TG scope and priority themes</a:t>
            </a:r>
            <a:endParaRPr lang="en-NZ" dirty="0"/>
          </a:p>
        </p:txBody>
      </p:sp>
      <p:sp>
        <p:nvSpPr>
          <p:cNvPr id="21" name="Rectangle 12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5CAE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14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95C7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C14DCC-2C91-4862-9819-029EA4E4E7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4305" y="5477506"/>
            <a:ext cx="5019981" cy="1380494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8FA4F1D-AF23-4E98-96EE-432DFDF1A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9727" y="1456268"/>
            <a:ext cx="7207474" cy="457200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en-N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Realisation of </a:t>
            </a:r>
            <a:r>
              <a:rPr lang="en-N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Net Zero Carbon </a:t>
            </a:r>
            <a:r>
              <a:rPr lang="en-N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in buildings &amp; infrastructure: Dealing </a:t>
            </a:r>
            <a:r>
              <a:rPr lang="en-NZ" sz="1800" dirty="0">
                <a:solidFill>
                  <a:srgbClr val="00000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with Scope 1, 2 and 3 emissions</a:t>
            </a:r>
            <a:endParaRPr lang="en-NZ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en-NZ" sz="1800" dirty="0">
                <a:solidFill>
                  <a:srgbClr val="00000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Carbon </a:t>
            </a:r>
            <a:r>
              <a:rPr lang="en-NZ" sz="1800" b="1" dirty="0">
                <a:solidFill>
                  <a:srgbClr val="00000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accounting/ estimating </a:t>
            </a:r>
            <a:r>
              <a:rPr lang="en-NZ" sz="1800" dirty="0">
                <a:solidFill>
                  <a:srgbClr val="00000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tools, system boundaries and issues</a:t>
            </a:r>
            <a:endParaRPr lang="en-NZ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N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Net Zero Carbon </a:t>
            </a:r>
            <a:r>
              <a:rPr lang="en-NZ" sz="1800" dirty="0">
                <a:solidFill>
                  <a:srgbClr val="00000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buildings &amp; infrastructure design </a:t>
            </a:r>
            <a:r>
              <a:rPr lang="en-N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&amp; construction </a:t>
            </a:r>
            <a:r>
              <a:rPr lang="en-N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practices</a:t>
            </a:r>
            <a:endParaRPr lang="en-NZ" sz="18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en-N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Digital and innovative technologies </a:t>
            </a:r>
            <a:r>
              <a:rPr lang="en-N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for Net </a:t>
            </a:r>
            <a:r>
              <a:rPr lang="en-NZ" sz="1800" dirty="0">
                <a:solidFill>
                  <a:srgbClr val="00000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Z</a:t>
            </a:r>
            <a:r>
              <a:rPr lang="en-N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ero </a:t>
            </a:r>
            <a:r>
              <a:rPr lang="en-NZ" sz="1800" dirty="0">
                <a:solidFill>
                  <a:srgbClr val="00000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C</a:t>
            </a:r>
            <a:r>
              <a:rPr lang="en-N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arbon </a:t>
            </a:r>
            <a:r>
              <a:rPr lang="en-NZ" sz="1800" dirty="0">
                <a:solidFill>
                  <a:srgbClr val="00000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buildings &amp; infrastructure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en-NZ" sz="1800" b="1" dirty="0">
                <a:solidFill>
                  <a:srgbClr val="00000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Lifecycle </a:t>
            </a:r>
            <a:r>
              <a:rPr lang="en-N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costing </a:t>
            </a:r>
            <a:r>
              <a:rPr lang="en-N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of Net Zero Carbon buildings &amp; infrastructure</a:t>
            </a:r>
            <a:endParaRPr lang="en-NZ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N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Education, </a:t>
            </a:r>
            <a:r>
              <a:rPr lang="en-N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industry transformation and upskilling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NZ" sz="1800" b="1" dirty="0">
                <a:solidFill>
                  <a:srgbClr val="00000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Carbon Trading </a:t>
            </a:r>
            <a:r>
              <a:rPr lang="en-NZ" sz="1800" dirty="0">
                <a:solidFill>
                  <a:srgbClr val="00000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and Carbon Offsets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NZ" sz="1800" dirty="0">
                <a:solidFill>
                  <a:srgbClr val="00000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Net Zero Carbon through </a:t>
            </a:r>
            <a:r>
              <a:rPr lang="en-NZ" sz="1800" b="1" dirty="0">
                <a:solidFill>
                  <a:srgbClr val="00000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Circular Economy</a:t>
            </a:r>
            <a:endParaRPr lang="en-NZ" b="1" dirty="0"/>
          </a:p>
        </p:txBody>
      </p:sp>
    </p:spTree>
    <p:extLst>
      <p:ext uri="{BB962C8B-B14F-4D97-AF65-F5344CB8AC3E}">
        <p14:creationId xmlns:p14="http://schemas.microsoft.com/office/powerpoint/2010/main" val="4249047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F1C50-7834-4E5D-A5C0-E52179DB3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028" y="281335"/>
            <a:ext cx="7474172" cy="1325563"/>
          </a:xfrm>
        </p:spPr>
        <p:txBody>
          <a:bodyPr>
            <a:normAutofit/>
          </a:bodyPr>
          <a:lstStyle/>
          <a:p>
            <a:pPr lvl="0"/>
            <a:r>
              <a:rPr lang="en-NZ" b="1" dirty="0"/>
              <a:t>TG 3-year plan (2022-2025)</a:t>
            </a:r>
            <a:endParaRPr lang="en-US" b="1" dirty="0"/>
          </a:p>
        </p:txBody>
      </p:sp>
      <p:sp>
        <p:nvSpPr>
          <p:cNvPr id="21" name="Rectangle 12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5CAE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14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95C7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C14DCC-2C91-4862-9819-029EA4E4E7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4305" y="5477506"/>
            <a:ext cx="5019981" cy="1380494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8FA4F1D-AF23-4E98-96EE-432DFDF1A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9728" y="1519041"/>
            <a:ext cx="6940772" cy="4046322"/>
          </a:xfrm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N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2022: </a:t>
            </a:r>
            <a:r>
              <a:rPr lang="en-N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Launch of TG at the CIB World Building Congress.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NZ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2023: </a:t>
            </a:r>
            <a:r>
              <a:rPr lang="en-N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Global survey on zero carbon design and construction practices</a:t>
            </a:r>
            <a:endParaRPr lang="en-N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N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2023/2024: </a:t>
            </a:r>
            <a:r>
              <a:rPr lang="en-N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CIB supported international symposium/conference.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N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2024: </a:t>
            </a:r>
            <a:r>
              <a:rPr lang="en-N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Publication of a Special Issue in Built Environment Project and Asset Management CIB recognised journal.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N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2025: </a:t>
            </a:r>
            <a:r>
              <a:rPr lang="en-N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Publish a book on zero carbon building practices around the world, best practices and how to mitigate the barriers in practice. This book would be with CIB recommended publisher. 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NZ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2025: </a:t>
            </a:r>
            <a:r>
              <a:rPr lang="en-N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CIB world congress session on TG activities</a:t>
            </a:r>
            <a:endParaRPr lang="en-N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87407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F1C50-7834-4E5D-A5C0-E52179DB3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028" y="281335"/>
            <a:ext cx="7474172" cy="1325563"/>
          </a:xfrm>
        </p:spPr>
        <p:txBody>
          <a:bodyPr>
            <a:normAutofit/>
          </a:bodyPr>
          <a:lstStyle/>
          <a:p>
            <a:pPr lvl="0"/>
            <a:r>
              <a:rPr lang="en-NZ" b="1" dirty="0"/>
              <a:t>TG memberships &amp; way forward</a:t>
            </a:r>
            <a:endParaRPr lang="en-US" b="1" dirty="0"/>
          </a:p>
        </p:txBody>
      </p:sp>
      <p:sp>
        <p:nvSpPr>
          <p:cNvPr id="21" name="Rectangle 12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5CAE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14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95C7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C14DCC-2C91-4862-9819-029EA4E4E7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4305" y="5477506"/>
            <a:ext cx="5019981" cy="1380494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8FA4F1D-AF23-4E98-96EE-432DFDF1A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9728" y="1519041"/>
            <a:ext cx="6940772" cy="404632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NZ" b="1" dirty="0"/>
              <a:t>TG Coordinators </a:t>
            </a:r>
          </a:p>
          <a:p>
            <a:r>
              <a:rPr lang="en-NZ" sz="2200" dirty="0"/>
              <a:t>Professor Suzanne Wilkinson</a:t>
            </a:r>
          </a:p>
          <a:p>
            <a:r>
              <a:rPr lang="en-NZ" sz="2200" dirty="0"/>
              <a:t>Dr Niluka Domingo</a:t>
            </a:r>
          </a:p>
          <a:p>
            <a:r>
              <a:rPr lang="en-NZ" sz="2200" dirty="0"/>
              <a:t>A/Prof </a:t>
            </a:r>
            <a:r>
              <a:rPr lang="en-NZ" sz="2200" dirty="0" err="1"/>
              <a:t>Sepani</a:t>
            </a:r>
            <a:r>
              <a:rPr lang="en-NZ" sz="2200" dirty="0"/>
              <a:t> </a:t>
            </a:r>
            <a:r>
              <a:rPr lang="en-NZ" sz="2200" dirty="0" err="1"/>
              <a:t>Senarathne</a:t>
            </a:r>
            <a:endParaRPr lang="en-NZ" sz="2200" dirty="0"/>
          </a:p>
          <a:p>
            <a:pPr marL="0" indent="0">
              <a:buNone/>
            </a:pPr>
            <a:endParaRPr lang="en-NZ" b="1" dirty="0"/>
          </a:p>
          <a:p>
            <a:pPr marL="0" indent="0">
              <a:buNone/>
            </a:pPr>
            <a:r>
              <a:rPr lang="en-NZ" b="1" dirty="0"/>
              <a:t>Current TG members</a:t>
            </a:r>
          </a:p>
          <a:p>
            <a:r>
              <a:rPr lang="en-NZ" sz="2200" dirty="0"/>
              <a:t>Prof Mohan Kumaraswamy</a:t>
            </a:r>
          </a:p>
          <a:p>
            <a:r>
              <a:rPr lang="en-NZ" sz="2200" dirty="0"/>
              <a:t>Prof Srinath Perera</a:t>
            </a:r>
          </a:p>
          <a:p>
            <a:r>
              <a:rPr lang="en-US" sz="2200" dirty="0"/>
              <a:t>Prof Joseph Lai</a:t>
            </a:r>
            <a:endParaRPr lang="en-NZ" sz="2200" dirty="0"/>
          </a:p>
          <a:p>
            <a:r>
              <a:rPr lang="en-US" sz="2200" dirty="0"/>
              <a:t>A/Prof Daniel Chan  </a:t>
            </a:r>
            <a:endParaRPr lang="en-NZ" sz="2200" dirty="0"/>
          </a:p>
          <a:p>
            <a:r>
              <a:rPr lang="en-NZ" sz="2200" dirty="0"/>
              <a:t>Dr Casimir McGregor</a:t>
            </a:r>
          </a:p>
          <a:p>
            <a:r>
              <a:rPr lang="en-US" sz="2200" dirty="0"/>
              <a:t>Dr Gayan Wedawatta</a:t>
            </a:r>
          </a:p>
          <a:p>
            <a:r>
              <a:rPr lang="en-US" sz="2200" dirty="0"/>
              <a:t>Dr An Le Thi Hoai</a:t>
            </a:r>
          </a:p>
          <a:p>
            <a:r>
              <a:rPr lang="en-US" sz="2200" dirty="0" err="1"/>
              <a:t>Ms</a:t>
            </a:r>
            <a:r>
              <a:rPr lang="en-US" sz="2200" dirty="0"/>
              <a:t> Alice Bui</a:t>
            </a:r>
          </a:p>
          <a:p>
            <a:endParaRPr lang="en-NZ" sz="2200" dirty="0"/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13603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ACBE1851-2230-47A9-B000-CE9046EA6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rgbClr val="5CAE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3F1C50-7834-4E5D-A5C0-E52179DB3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276" y="803705"/>
            <a:ext cx="4208656" cy="3034857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0" algn="r"/>
            <a:r>
              <a:rPr lang="en-US" sz="5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Thank you</a:t>
            </a:r>
            <a:br>
              <a:rPr lang="en-US" sz="5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5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5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Any Questions? 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3B93832-6514-44F4-849B-5EE2C8A23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9DC14DCC-2C91-4862-9819-029EA4E4E7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678811"/>
            <a:ext cx="5459470" cy="1501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085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3957</TotalTime>
  <Words>323</Words>
  <Application>Microsoft Office PowerPoint</Application>
  <PresentationFormat>Widescreen</PresentationFormat>
  <Paragraphs>48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Office Theme</vt:lpstr>
      <vt:lpstr>TG 124- Zero Carbon Building and Infrastructure Design &amp; Construction</vt:lpstr>
      <vt:lpstr>Agenda</vt:lpstr>
      <vt:lpstr>Introduction to the TG</vt:lpstr>
      <vt:lpstr>TG scope and priority themes</vt:lpstr>
      <vt:lpstr>TG 3-year plan (2022-2025)</vt:lpstr>
      <vt:lpstr>TG memberships &amp; way forward</vt:lpstr>
      <vt:lpstr>Thank you  Any 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 124- Zero Carbon Building and Infrastructure Design &amp; Construction</dc:title>
  <dc:creator>Niluka Domingo</dc:creator>
  <cp:lastModifiedBy>Niluka Domingo</cp:lastModifiedBy>
  <cp:revision>10</cp:revision>
  <dcterms:created xsi:type="dcterms:W3CDTF">2022-04-08T00:23:00Z</dcterms:created>
  <dcterms:modified xsi:type="dcterms:W3CDTF">2022-04-12T21:52:13Z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d9e4d68-54d0-40a5-8c9a-85a36c87352c_Enabled">
    <vt:lpwstr>true</vt:lpwstr>
  </property>
  <property fmtid="{D5CDD505-2E9C-101B-9397-08002B2CF9AE}" pid="3" name="MSIP_Label_bd9e4d68-54d0-40a5-8c9a-85a36c87352c_SetDate">
    <vt:lpwstr>2022-04-08T00:23:00Z</vt:lpwstr>
  </property>
  <property fmtid="{D5CDD505-2E9C-101B-9397-08002B2CF9AE}" pid="4" name="MSIP_Label_bd9e4d68-54d0-40a5-8c9a-85a36c87352c_Method">
    <vt:lpwstr>Standard</vt:lpwstr>
  </property>
  <property fmtid="{D5CDD505-2E9C-101B-9397-08002B2CF9AE}" pid="5" name="MSIP_Label_bd9e4d68-54d0-40a5-8c9a-85a36c87352c_Name">
    <vt:lpwstr>Unclassified</vt:lpwstr>
  </property>
  <property fmtid="{D5CDD505-2E9C-101B-9397-08002B2CF9AE}" pid="6" name="MSIP_Label_bd9e4d68-54d0-40a5-8c9a-85a36c87352c_SiteId">
    <vt:lpwstr>388728e1-bbd0-4378-98dc-f8682e644300</vt:lpwstr>
  </property>
  <property fmtid="{D5CDD505-2E9C-101B-9397-08002B2CF9AE}" pid="7" name="MSIP_Label_bd9e4d68-54d0-40a5-8c9a-85a36c87352c_ActionId">
    <vt:lpwstr>ab7a7e83-1a50-4617-9caf-1a7966095f2c</vt:lpwstr>
  </property>
  <property fmtid="{D5CDD505-2E9C-101B-9397-08002B2CF9AE}" pid="8" name="MSIP_Label_bd9e4d68-54d0-40a5-8c9a-85a36c87352c_ContentBits">
    <vt:lpwstr>0</vt:lpwstr>
  </property>
</Properties>
</file>