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7" r:id="rId8"/>
    <p:sldId id="262" r:id="rId9"/>
    <p:sldId id="263" r:id="rId10"/>
    <p:sldId id="268" r:id="rId11"/>
    <p:sldId id="265" r:id="rId12"/>
    <p:sldId id="266"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41F45B-7A2E-5840-9AA8-B06A2BE2A13C}"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2606854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41F45B-7A2E-5840-9AA8-B06A2BE2A13C}"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2413396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41F45B-7A2E-5840-9AA8-B06A2BE2A13C}"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2832353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41F45B-7A2E-5840-9AA8-B06A2BE2A13C}"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927950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41F45B-7A2E-5840-9AA8-B06A2BE2A13C}"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49989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41F45B-7A2E-5840-9AA8-B06A2BE2A13C}"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135990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41F45B-7A2E-5840-9AA8-B06A2BE2A13C}" type="datetimeFigureOut">
              <a:rPr lang="en-US" smtClean="0"/>
              <a:t>9/14/2021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290264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41F45B-7A2E-5840-9AA8-B06A2BE2A13C}" type="datetimeFigureOut">
              <a:rPr lang="en-US" smtClean="0"/>
              <a:t>9/14/2021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403701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1F45B-7A2E-5840-9AA8-B06A2BE2A13C}" type="datetimeFigureOut">
              <a:rPr lang="en-US" smtClean="0"/>
              <a:t>9/14/2021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1732866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41F45B-7A2E-5840-9AA8-B06A2BE2A13C}"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418613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41F45B-7A2E-5840-9AA8-B06A2BE2A13C}"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54429-1FE3-514D-B3EB-415AE22A08D3}" type="slidenum">
              <a:rPr lang="en-US" smtClean="0"/>
              <a:t>‹#›</a:t>
            </a:fld>
            <a:endParaRPr lang="en-US"/>
          </a:p>
        </p:txBody>
      </p:sp>
    </p:spTree>
    <p:extLst>
      <p:ext uri="{BB962C8B-B14F-4D97-AF65-F5344CB8AC3E}">
        <p14:creationId xmlns:p14="http://schemas.microsoft.com/office/powerpoint/2010/main" val="315887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41F45B-7A2E-5840-9AA8-B06A2BE2A13C}" type="datetimeFigureOut">
              <a:rPr lang="en-US" smtClean="0"/>
              <a:t>9/14/2021</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54429-1FE3-514D-B3EB-415AE22A08D3}" type="slidenum">
              <a:rPr lang="en-US" smtClean="0"/>
              <a:t>‹#›</a:t>
            </a:fld>
            <a:endParaRPr lang="en-US"/>
          </a:p>
        </p:txBody>
      </p:sp>
    </p:spTree>
    <p:extLst>
      <p:ext uri="{BB962C8B-B14F-4D97-AF65-F5344CB8AC3E}">
        <p14:creationId xmlns:p14="http://schemas.microsoft.com/office/powerpoint/2010/main" val="2299737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3.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F79DC-BCD8-4D18-9D30-40807909C9B5}"/>
              </a:ext>
            </a:extLst>
          </p:cNvPr>
          <p:cNvSpPr>
            <a:spLocks noGrp="1"/>
          </p:cNvSpPr>
          <p:nvPr>
            <p:ph type="ctrTitle"/>
          </p:nvPr>
        </p:nvSpPr>
        <p:spPr>
          <a:xfrm>
            <a:off x="0" y="2115425"/>
            <a:ext cx="7919207" cy="1545336"/>
          </a:xfrm>
        </p:spPr>
        <p:txBody>
          <a:bodyPr>
            <a:normAutofit fontScale="90000"/>
          </a:bodyPr>
          <a:lstStyle/>
          <a:p>
            <a:pPr algn="l"/>
            <a:r>
              <a:rPr lang="en-US" sz="4800" b="0" i="0" dirty="0">
                <a:solidFill>
                  <a:schemeClr val="bg1"/>
                </a:solidFill>
                <a:effectLst/>
                <a:latin typeface="Google Sans"/>
              </a:rPr>
              <a:t>CIB Workshop - Impact of the Global Pandemic on Sector &amp; Role in Society</a:t>
            </a:r>
            <a:endParaRPr lang="en-MY" sz="4800" dirty="0">
              <a:solidFill>
                <a:schemeClr val="bg1"/>
              </a:solidFill>
            </a:endParaRPr>
          </a:p>
        </p:txBody>
      </p:sp>
      <p:sp>
        <p:nvSpPr>
          <p:cNvPr id="3" name="Subtitle 2">
            <a:extLst>
              <a:ext uri="{FF2B5EF4-FFF2-40B4-BE49-F238E27FC236}">
                <a16:creationId xmlns:a16="http://schemas.microsoft.com/office/drawing/2014/main" id="{90592C53-29E3-414E-9A18-088B1E1364FB}"/>
              </a:ext>
            </a:extLst>
          </p:cNvPr>
          <p:cNvSpPr>
            <a:spLocks noGrp="1"/>
          </p:cNvSpPr>
          <p:nvPr>
            <p:ph type="subTitle" idx="1"/>
          </p:nvPr>
        </p:nvSpPr>
        <p:spPr>
          <a:xfrm>
            <a:off x="0" y="4130545"/>
            <a:ext cx="9144000" cy="1655762"/>
          </a:xfrm>
        </p:spPr>
        <p:txBody>
          <a:bodyPr/>
          <a:lstStyle/>
          <a:p>
            <a:pPr algn="l"/>
            <a:r>
              <a:rPr lang="en-MY" dirty="0">
                <a:solidFill>
                  <a:schemeClr val="bg1"/>
                </a:solidFill>
              </a:rPr>
              <a:t>Drafted by </a:t>
            </a:r>
          </a:p>
          <a:p>
            <a:pPr algn="l"/>
            <a:r>
              <a:rPr lang="en-MY" dirty="0">
                <a:solidFill>
                  <a:schemeClr val="bg1"/>
                </a:solidFill>
              </a:rPr>
              <a:t>Rahimi A. Rahman</a:t>
            </a:r>
          </a:p>
          <a:p>
            <a:pPr algn="l"/>
            <a:r>
              <a:rPr lang="en-MY" dirty="0" err="1">
                <a:solidFill>
                  <a:schemeClr val="bg1"/>
                </a:solidFill>
              </a:rPr>
              <a:t>Universiti</a:t>
            </a:r>
            <a:r>
              <a:rPr lang="en-MY" dirty="0">
                <a:solidFill>
                  <a:schemeClr val="bg1"/>
                </a:solidFill>
              </a:rPr>
              <a:t> Malaysia Pahang</a:t>
            </a:r>
          </a:p>
        </p:txBody>
      </p:sp>
    </p:spTree>
    <p:extLst>
      <p:ext uri="{BB962C8B-B14F-4D97-AF65-F5344CB8AC3E}">
        <p14:creationId xmlns:p14="http://schemas.microsoft.com/office/powerpoint/2010/main" val="9299455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A93D8E8-2D1D-4CA9-8938-8ED7E66EA5B2}"/>
              </a:ext>
            </a:extLst>
          </p:cNvPr>
          <p:cNvSpPr>
            <a:spLocks noGrp="1"/>
          </p:cNvSpPr>
          <p:nvPr>
            <p:ph type="title"/>
          </p:nvPr>
        </p:nvSpPr>
        <p:spPr/>
        <p:txBody>
          <a:bodyPr/>
          <a:lstStyle/>
          <a:p>
            <a:r>
              <a:rPr lang="en-MY" dirty="0"/>
              <a:t>Impact of COVID-19 on policy</a:t>
            </a:r>
          </a:p>
        </p:txBody>
      </p:sp>
      <p:sp>
        <p:nvSpPr>
          <p:cNvPr id="5" name="Content Placeholder 4">
            <a:extLst>
              <a:ext uri="{FF2B5EF4-FFF2-40B4-BE49-F238E27FC236}">
                <a16:creationId xmlns:a16="http://schemas.microsoft.com/office/drawing/2014/main" id="{B93EDA4A-3D5F-4084-95F0-BF80D4F8D43C}"/>
              </a:ext>
            </a:extLst>
          </p:cNvPr>
          <p:cNvSpPr>
            <a:spLocks noGrp="1"/>
          </p:cNvSpPr>
          <p:nvPr>
            <p:ph idx="1"/>
          </p:nvPr>
        </p:nvSpPr>
        <p:spPr/>
        <p:txBody>
          <a:bodyPr>
            <a:noAutofit/>
          </a:bodyPr>
          <a:lstStyle/>
          <a:p>
            <a:r>
              <a:rPr lang="en-MY" sz="2400" dirty="0" err="1"/>
              <a:t>Bawuzie</a:t>
            </a:r>
            <a:endParaRPr lang="en-MY" sz="2400" dirty="0"/>
          </a:p>
          <a:p>
            <a:pPr marL="0" indent="0">
              <a:buNone/>
            </a:pPr>
            <a:r>
              <a:rPr lang="en-MY" sz="2400" dirty="0"/>
              <a:t>Switch to technologies, automation</a:t>
            </a:r>
          </a:p>
          <a:p>
            <a:pPr marL="0" indent="0">
              <a:buNone/>
            </a:pPr>
            <a:r>
              <a:rPr lang="en-MY" sz="2400" dirty="0"/>
              <a:t>Policies between automation and </a:t>
            </a:r>
            <a:r>
              <a:rPr lang="en-MY" sz="2400" dirty="0" err="1"/>
              <a:t>labor</a:t>
            </a:r>
            <a:endParaRPr lang="en-MY" sz="2400" dirty="0"/>
          </a:p>
          <a:p>
            <a:pPr marL="0" indent="0">
              <a:buNone/>
            </a:pPr>
            <a:r>
              <a:rPr lang="en-MY" sz="2400" dirty="0"/>
              <a:t>Intensive engagement on construction </a:t>
            </a:r>
            <a:r>
              <a:rPr lang="en-MY" sz="2400" dirty="0" err="1"/>
              <a:t>labor</a:t>
            </a:r>
            <a:endParaRPr lang="en-MY" sz="2400" dirty="0"/>
          </a:p>
          <a:p>
            <a:pPr marL="0" indent="0">
              <a:buNone/>
            </a:pPr>
            <a:r>
              <a:rPr lang="en-MY" sz="2400" dirty="0"/>
              <a:t>Skill development pipelines</a:t>
            </a:r>
          </a:p>
          <a:p>
            <a:pPr marL="0" indent="0">
              <a:buNone/>
            </a:pPr>
            <a:r>
              <a:rPr lang="en-MY" sz="2400" dirty="0"/>
              <a:t>Redesign space for isolation</a:t>
            </a:r>
          </a:p>
        </p:txBody>
      </p:sp>
    </p:spTree>
    <p:extLst>
      <p:ext uri="{BB962C8B-B14F-4D97-AF65-F5344CB8AC3E}">
        <p14:creationId xmlns:p14="http://schemas.microsoft.com/office/powerpoint/2010/main" val="1666556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BE70A-E000-4C58-9E02-DB1DA61F860F}"/>
              </a:ext>
            </a:extLst>
          </p:cNvPr>
          <p:cNvSpPr>
            <a:spLocks noGrp="1"/>
          </p:cNvSpPr>
          <p:nvPr>
            <p:ph type="title"/>
          </p:nvPr>
        </p:nvSpPr>
        <p:spPr/>
        <p:txBody>
          <a:bodyPr/>
          <a:lstStyle/>
          <a:p>
            <a:r>
              <a:rPr lang="en-MY" dirty="0"/>
              <a:t>Impact of COVID-19 on policy</a:t>
            </a:r>
          </a:p>
        </p:txBody>
      </p:sp>
      <p:sp>
        <p:nvSpPr>
          <p:cNvPr id="3" name="Content Placeholder 2">
            <a:extLst>
              <a:ext uri="{FF2B5EF4-FFF2-40B4-BE49-F238E27FC236}">
                <a16:creationId xmlns:a16="http://schemas.microsoft.com/office/drawing/2014/main" id="{4EAE8BB6-3E78-4B3D-9C07-BABBA27371C6}"/>
              </a:ext>
            </a:extLst>
          </p:cNvPr>
          <p:cNvSpPr>
            <a:spLocks noGrp="1"/>
          </p:cNvSpPr>
          <p:nvPr>
            <p:ph idx="1"/>
          </p:nvPr>
        </p:nvSpPr>
        <p:spPr/>
        <p:txBody>
          <a:bodyPr>
            <a:normAutofit fontScale="85000" lnSpcReduction="20000"/>
          </a:bodyPr>
          <a:lstStyle/>
          <a:p>
            <a:r>
              <a:rPr lang="en-MY" dirty="0"/>
              <a:t>Goran Lindahl</a:t>
            </a:r>
          </a:p>
          <a:p>
            <a:pPr marL="0" indent="0">
              <a:buNone/>
            </a:pPr>
            <a:r>
              <a:rPr lang="en-MY" dirty="0"/>
              <a:t>How to better manage and maintain throughout the pandemic</a:t>
            </a:r>
          </a:p>
          <a:p>
            <a:pPr marL="0" indent="0">
              <a:buNone/>
            </a:pPr>
            <a:r>
              <a:rPr lang="en-MY" dirty="0"/>
              <a:t>Social setting for lockdowns</a:t>
            </a:r>
          </a:p>
          <a:p>
            <a:pPr marL="0" indent="0">
              <a:buNone/>
            </a:pPr>
            <a:r>
              <a:rPr lang="en-MY" dirty="0"/>
              <a:t>Extra space, extra entrances</a:t>
            </a:r>
          </a:p>
          <a:p>
            <a:r>
              <a:rPr lang="en-MY" dirty="0"/>
              <a:t>Manila De </a:t>
            </a:r>
            <a:r>
              <a:rPr lang="en-MY" dirty="0" err="1"/>
              <a:t>luliis</a:t>
            </a:r>
            <a:endParaRPr lang="en-MY" dirty="0"/>
          </a:p>
          <a:p>
            <a:pPr marL="0" indent="0">
              <a:buNone/>
            </a:pPr>
            <a:r>
              <a:rPr lang="en-MY" dirty="0"/>
              <a:t>Redesign of workspaces</a:t>
            </a:r>
          </a:p>
          <a:p>
            <a:pPr marL="0" indent="0">
              <a:buNone/>
            </a:pPr>
            <a:r>
              <a:rPr lang="en-MY" dirty="0"/>
              <a:t>Relook into regulations on redesign new spaces</a:t>
            </a:r>
          </a:p>
          <a:p>
            <a:pPr marL="0" indent="0">
              <a:buNone/>
            </a:pPr>
            <a:r>
              <a:rPr lang="en-MY" dirty="0"/>
              <a:t>Environmental regulation in Italy affect design</a:t>
            </a:r>
          </a:p>
          <a:p>
            <a:pPr marL="0" indent="0">
              <a:buNone/>
            </a:pPr>
            <a:r>
              <a:rPr lang="en-MY" dirty="0"/>
              <a:t>Therefore, flexibility for redesigning spaces</a:t>
            </a:r>
          </a:p>
          <a:p>
            <a:pPr marL="0" indent="0">
              <a:buNone/>
            </a:pPr>
            <a:r>
              <a:rPr lang="en-MY" dirty="0"/>
              <a:t>Building designs are not flexible for any changes</a:t>
            </a:r>
          </a:p>
          <a:p>
            <a:pPr marL="0" indent="0">
              <a:buNone/>
            </a:pPr>
            <a:r>
              <a:rPr lang="en-MY" dirty="0"/>
              <a:t>Fragmentation in policies, not clear between industries</a:t>
            </a:r>
          </a:p>
        </p:txBody>
      </p:sp>
    </p:spTree>
    <p:extLst>
      <p:ext uri="{BB962C8B-B14F-4D97-AF65-F5344CB8AC3E}">
        <p14:creationId xmlns:p14="http://schemas.microsoft.com/office/powerpoint/2010/main" val="81486116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1342C-ADC0-42BB-8FC5-9603658B4584}"/>
              </a:ext>
            </a:extLst>
          </p:cNvPr>
          <p:cNvSpPr>
            <a:spLocks noGrp="1"/>
          </p:cNvSpPr>
          <p:nvPr>
            <p:ph type="title"/>
          </p:nvPr>
        </p:nvSpPr>
        <p:spPr/>
        <p:txBody>
          <a:bodyPr/>
          <a:lstStyle/>
          <a:p>
            <a:r>
              <a:rPr lang="en-MY" dirty="0"/>
              <a:t>Impact of COVID-19 on policy</a:t>
            </a:r>
          </a:p>
        </p:txBody>
      </p:sp>
      <p:sp>
        <p:nvSpPr>
          <p:cNvPr id="3" name="Content Placeholder 2">
            <a:extLst>
              <a:ext uri="{FF2B5EF4-FFF2-40B4-BE49-F238E27FC236}">
                <a16:creationId xmlns:a16="http://schemas.microsoft.com/office/drawing/2014/main" id="{44104981-B758-42D9-97B1-F173FA6F3D99}"/>
              </a:ext>
            </a:extLst>
          </p:cNvPr>
          <p:cNvSpPr>
            <a:spLocks noGrp="1"/>
          </p:cNvSpPr>
          <p:nvPr>
            <p:ph idx="1"/>
          </p:nvPr>
        </p:nvSpPr>
        <p:spPr/>
        <p:txBody>
          <a:bodyPr>
            <a:normAutofit/>
          </a:bodyPr>
          <a:lstStyle/>
          <a:p>
            <a:r>
              <a:rPr lang="en-MY" sz="2400" dirty="0" err="1"/>
              <a:t>Ania</a:t>
            </a:r>
            <a:r>
              <a:rPr lang="en-MY" sz="2400" dirty="0"/>
              <a:t> </a:t>
            </a:r>
            <a:r>
              <a:rPr lang="en-MY" sz="2400" dirty="0" err="1"/>
              <a:t>Khodabakhshian</a:t>
            </a:r>
            <a:endParaRPr lang="en-MY" sz="2400" dirty="0"/>
          </a:p>
          <a:p>
            <a:pPr marL="0" indent="0">
              <a:buNone/>
            </a:pPr>
            <a:r>
              <a:rPr lang="en-MY" sz="2400" dirty="0"/>
              <a:t>Flexibility, although high GDP but still traditional in design and construction</a:t>
            </a:r>
          </a:p>
          <a:p>
            <a:pPr marL="0" indent="0">
              <a:buNone/>
            </a:pPr>
            <a:r>
              <a:rPr lang="en-MY" sz="2400" dirty="0"/>
              <a:t>Integrating more automation, other technologies from other industries</a:t>
            </a:r>
          </a:p>
          <a:p>
            <a:pPr marL="0" indent="0">
              <a:buNone/>
            </a:pPr>
            <a:r>
              <a:rPr lang="en-MY" sz="2400" dirty="0"/>
              <a:t>Have a plan B</a:t>
            </a:r>
          </a:p>
          <a:p>
            <a:pPr marL="0" indent="0">
              <a:buNone/>
            </a:pPr>
            <a:r>
              <a:rPr lang="en-MY" sz="2400" dirty="0"/>
              <a:t>Investment on construction technology</a:t>
            </a:r>
          </a:p>
        </p:txBody>
      </p:sp>
    </p:spTree>
    <p:extLst>
      <p:ext uri="{BB962C8B-B14F-4D97-AF65-F5344CB8AC3E}">
        <p14:creationId xmlns:p14="http://schemas.microsoft.com/office/powerpoint/2010/main" val="29461301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ACDA6-F151-4940-8277-1AE0DA836A3C}"/>
              </a:ext>
            </a:extLst>
          </p:cNvPr>
          <p:cNvSpPr>
            <a:spLocks noGrp="1"/>
          </p:cNvSpPr>
          <p:nvPr>
            <p:ph type="title"/>
          </p:nvPr>
        </p:nvSpPr>
        <p:spPr/>
        <p:txBody>
          <a:bodyPr/>
          <a:lstStyle/>
          <a:p>
            <a:r>
              <a:rPr lang="en-MY" dirty="0"/>
              <a:t>Impact of COVID-19 on policy</a:t>
            </a:r>
          </a:p>
        </p:txBody>
      </p:sp>
      <p:sp>
        <p:nvSpPr>
          <p:cNvPr id="3" name="Content Placeholder 2">
            <a:extLst>
              <a:ext uri="{FF2B5EF4-FFF2-40B4-BE49-F238E27FC236}">
                <a16:creationId xmlns:a16="http://schemas.microsoft.com/office/drawing/2014/main" id="{A4000A7B-EEA4-4BF9-BE6B-5B0877F7F94B}"/>
              </a:ext>
            </a:extLst>
          </p:cNvPr>
          <p:cNvSpPr>
            <a:spLocks noGrp="1"/>
          </p:cNvSpPr>
          <p:nvPr>
            <p:ph idx="1"/>
          </p:nvPr>
        </p:nvSpPr>
        <p:spPr/>
        <p:txBody>
          <a:bodyPr>
            <a:noAutofit/>
          </a:bodyPr>
          <a:lstStyle/>
          <a:p>
            <a:r>
              <a:rPr lang="en-MY" sz="2400" dirty="0"/>
              <a:t>Peter McDermott</a:t>
            </a:r>
          </a:p>
          <a:p>
            <a:pPr marL="0" indent="0">
              <a:buNone/>
            </a:pPr>
            <a:r>
              <a:rPr lang="en-MY" sz="2400" dirty="0"/>
              <a:t>COP26, in the UK and Scotland, COVID will be a big theme in response to COVID, policy goals related to sustainability</a:t>
            </a:r>
          </a:p>
          <a:p>
            <a:pPr marL="0" indent="0" algn="just">
              <a:buNone/>
            </a:pPr>
            <a:r>
              <a:rPr lang="en-MY" sz="1600" i="1" dirty="0">
                <a:effectLst/>
                <a:latin typeface="Calibri" panose="020F0502020204030204" pitchFamily="34" charset="0"/>
                <a:ea typeface="Yu Mincho" panose="02020400000000000000" pitchFamily="18" charset="-128"/>
                <a:cs typeface="Times New Roman" panose="02020603050405020304" pitchFamily="18" charset="0"/>
              </a:rPr>
              <a:t>From building schools, hospitals and prisons, to major infrastructure and the wide range of construction, engineering and other works projects and programmes undertaken by the public sector, we are committed to delivering better, faster and greener solutions that support our recovery from the COVID-19 pandemic and build the economy of the future while improving building and workplace safety. The construction sector is key to the UK economy. It contributed £117 billion to the UK economy in 2018 and supports over two million jobs. We will continue to strive for a world-class sector – improving productivity in construction safely, delivering skilled jobs across the country to level-up the economy and achieving net zero greenhouse gas emissions by 2050. This vision will only be achieved by working together and setting out clear requirements to reform the industry. Government leadership is crucial and we need to align our efforts with the sector to ensure actions are consistent and reinforcing. The Construction Pl</a:t>
            </a:r>
          </a:p>
          <a:p>
            <a:pPr marL="0" indent="0">
              <a:buNone/>
            </a:pPr>
            <a:r>
              <a:rPr lang="en-MY" sz="2400" dirty="0"/>
              <a:t>https://assets.publishing.service.gov.uk/government/uploads/system/uploads/attachment_data/file/941536/The_Construction_Playbook.pdf</a:t>
            </a:r>
          </a:p>
          <a:p>
            <a:endParaRPr lang="en-MY" sz="2400" dirty="0"/>
          </a:p>
        </p:txBody>
      </p:sp>
    </p:spTree>
    <p:extLst>
      <p:ext uri="{BB962C8B-B14F-4D97-AF65-F5344CB8AC3E}">
        <p14:creationId xmlns:p14="http://schemas.microsoft.com/office/powerpoint/2010/main" val="305908200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A281A4-5AC2-43DE-8E6D-E38FF53554AD}"/>
              </a:ext>
            </a:extLst>
          </p:cNvPr>
          <p:cNvSpPr>
            <a:spLocks noGrp="1"/>
          </p:cNvSpPr>
          <p:nvPr>
            <p:ph type="title"/>
          </p:nvPr>
        </p:nvSpPr>
        <p:spPr/>
        <p:txBody>
          <a:bodyPr/>
          <a:lstStyle/>
          <a:p>
            <a:r>
              <a:rPr lang="en-MY" dirty="0"/>
              <a:t>Breakout session 1 (Research)</a:t>
            </a:r>
          </a:p>
        </p:txBody>
      </p:sp>
      <p:sp>
        <p:nvSpPr>
          <p:cNvPr id="5" name="Text Placeholder 4">
            <a:extLst>
              <a:ext uri="{FF2B5EF4-FFF2-40B4-BE49-F238E27FC236}">
                <a16:creationId xmlns:a16="http://schemas.microsoft.com/office/drawing/2014/main" id="{5341D0F5-449F-41D5-AFF9-FB309B578311}"/>
              </a:ext>
            </a:extLst>
          </p:cNvPr>
          <p:cNvSpPr>
            <a:spLocks noGrp="1"/>
          </p:cNvSpPr>
          <p:nvPr>
            <p:ph type="body" idx="1"/>
          </p:nvPr>
        </p:nvSpPr>
        <p:spPr/>
        <p:txBody>
          <a:bodyPr/>
          <a:lstStyle/>
          <a:p>
            <a:endParaRPr lang="en-MY"/>
          </a:p>
        </p:txBody>
      </p:sp>
    </p:spTree>
    <p:extLst>
      <p:ext uri="{BB962C8B-B14F-4D97-AF65-F5344CB8AC3E}">
        <p14:creationId xmlns:p14="http://schemas.microsoft.com/office/powerpoint/2010/main" val="304623417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47D3-7B44-4BBA-A8A2-131405A700CA}"/>
              </a:ext>
            </a:extLst>
          </p:cNvPr>
          <p:cNvSpPr>
            <a:spLocks noGrp="1"/>
          </p:cNvSpPr>
          <p:nvPr>
            <p:ph type="title"/>
          </p:nvPr>
        </p:nvSpPr>
        <p:spPr/>
        <p:txBody>
          <a:bodyPr/>
          <a:lstStyle/>
          <a:p>
            <a:r>
              <a:rPr lang="en-MY" dirty="0"/>
              <a:t>Impact of COVID-19 on research</a:t>
            </a:r>
          </a:p>
        </p:txBody>
      </p:sp>
      <p:sp>
        <p:nvSpPr>
          <p:cNvPr id="3" name="Content Placeholder 2">
            <a:extLst>
              <a:ext uri="{FF2B5EF4-FFF2-40B4-BE49-F238E27FC236}">
                <a16:creationId xmlns:a16="http://schemas.microsoft.com/office/drawing/2014/main" id="{213CEC31-4605-4937-9A20-4B82169809BC}"/>
              </a:ext>
            </a:extLst>
          </p:cNvPr>
          <p:cNvSpPr>
            <a:spLocks noGrp="1"/>
          </p:cNvSpPr>
          <p:nvPr>
            <p:ph idx="1"/>
          </p:nvPr>
        </p:nvSpPr>
        <p:spPr/>
        <p:txBody>
          <a:bodyPr>
            <a:noAutofit/>
          </a:bodyPr>
          <a:lstStyle/>
          <a:p>
            <a:r>
              <a:rPr lang="en-MY" dirty="0" err="1"/>
              <a:t>Arina</a:t>
            </a:r>
            <a:r>
              <a:rPr lang="en-MY" dirty="0"/>
              <a:t> </a:t>
            </a:r>
            <a:r>
              <a:rPr lang="en-MY" dirty="0" err="1"/>
              <a:t>Haryati</a:t>
            </a:r>
            <a:endParaRPr lang="en-MY" dirty="0"/>
          </a:p>
          <a:p>
            <a:pPr marL="0" indent="0">
              <a:buNone/>
            </a:pPr>
            <a:r>
              <a:rPr lang="en-MY" dirty="0"/>
              <a:t>Pandemic impact on education system</a:t>
            </a:r>
          </a:p>
          <a:p>
            <a:pPr marL="0" indent="0">
              <a:buNone/>
            </a:pPr>
            <a:r>
              <a:rPr lang="en-MY" dirty="0"/>
              <a:t>Psychological impact in the built environment</a:t>
            </a:r>
          </a:p>
          <a:p>
            <a:pPr marL="0" indent="0">
              <a:buNone/>
            </a:pPr>
            <a:r>
              <a:rPr lang="en-MY" dirty="0"/>
              <a:t>Impact on postgraduate students</a:t>
            </a:r>
          </a:p>
          <a:p>
            <a:r>
              <a:rPr lang="en-MY" dirty="0"/>
              <a:t>Sarah </a:t>
            </a:r>
            <a:r>
              <a:rPr lang="en-MY" dirty="0" err="1"/>
              <a:t>Cahyadini</a:t>
            </a:r>
            <a:endParaRPr lang="en-MY" dirty="0"/>
          </a:p>
          <a:p>
            <a:pPr marL="0" indent="0">
              <a:buNone/>
            </a:pPr>
            <a:r>
              <a:rPr lang="en-MY" dirty="0"/>
              <a:t>Impact on research methodology to obtain data</a:t>
            </a:r>
          </a:p>
          <a:p>
            <a:r>
              <a:rPr lang="en-MY" dirty="0"/>
              <a:t>Olabode</a:t>
            </a:r>
          </a:p>
          <a:p>
            <a:pPr marL="0" indent="0">
              <a:buNone/>
            </a:pPr>
            <a:r>
              <a:rPr lang="en-MY" dirty="0"/>
              <a:t>Link between COVID-19 and construction waste management</a:t>
            </a:r>
          </a:p>
          <a:p>
            <a:pPr marL="0" indent="0">
              <a:buNone/>
            </a:pPr>
            <a:endParaRPr lang="en-MY" dirty="0"/>
          </a:p>
        </p:txBody>
      </p:sp>
    </p:spTree>
    <p:extLst>
      <p:ext uri="{BB962C8B-B14F-4D97-AF65-F5344CB8AC3E}">
        <p14:creationId xmlns:p14="http://schemas.microsoft.com/office/powerpoint/2010/main" val="165227480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8DCCE-A3AF-485A-9FE3-A01E645B7FAA}"/>
              </a:ext>
            </a:extLst>
          </p:cNvPr>
          <p:cNvSpPr>
            <a:spLocks noGrp="1"/>
          </p:cNvSpPr>
          <p:nvPr>
            <p:ph type="title"/>
          </p:nvPr>
        </p:nvSpPr>
        <p:spPr/>
        <p:txBody>
          <a:bodyPr/>
          <a:lstStyle/>
          <a:p>
            <a:r>
              <a:rPr lang="en-MY" dirty="0"/>
              <a:t>Impact of COVID-19 on research</a:t>
            </a:r>
          </a:p>
        </p:txBody>
      </p:sp>
      <p:sp>
        <p:nvSpPr>
          <p:cNvPr id="3" name="Content Placeholder 2">
            <a:extLst>
              <a:ext uri="{FF2B5EF4-FFF2-40B4-BE49-F238E27FC236}">
                <a16:creationId xmlns:a16="http://schemas.microsoft.com/office/drawing/2014/main" id="{06E3919B-E88A-4F64-A1DE-F419C56EEDA2}"/>
              </a:ext>
            </a:extLst>
          </p:cNvPr>
          <p:cNvSpPr>
            <a:spLocks noGrp="1"/>
          </p:cNvSpPr>
          <p:nvPr>
            <p:ph idx="1"/>
          </p:nvPr>
        </p:nvSpPr>
        <p:spPr/>
        <p:txBody>
          <a:bodyPr>
            <a:normAutofit lnSpcReduction="10000"/>
          </a:bodyPr>
          <a:lstStyle/>
          <a:p>
            <a:r>
              <a:rPr lang="en-MY" dirty="0" err="1"/>
              <a:t>Ania</a:t>
            </a:r>
            <a:r>
              <a:rPr lang="en-MY" dirty="0"/>
              <a:t> </a:t>
            </a:r>
            <a:r>
              <a:rPr lang="en-MY" dirty="0" err="1"/>
              <a:t>Khodabakhshian</a:t>
            </a:r>
            <a:endParaRPr lang="en-MY" dirty="0"/>
          </a:p>
          <a:p>
            <a:pPr marL="0" indent="0">
              <a:buNone/>
            </a:pPr>
            <a:r>
              <a:rPr lang="en-MY" dirty="0"/>
              <a:t>All meetings became longer than usual (data collection)</a:t>
            </a:r>
          </a:p>
          <a:p>
            <a:pPr marL="0" indent="0">
              <a:buNone/>
            </a:pPr>
            <a:r>
              <a:rPr lang="en-MY" dirty="0"/>
              <a:t>Positive sides of remote working (e.g., remote collaboration, industry participation, expert workforce)</a:t>
            </a:r>
          </a:p>
          <a:p>
            <a:r>
              <a:rPr lang="en-MY" dirty="0"/>
              <a:t>Nayantara De Silva</a:t>
            </a:r>
          </a:p>
          <a:p>
            <a:pPr marL="0" indent="0">
              <a:buNone/>
            </a:pPr>
            <a:r>
              <a:rPr lang="en-MY" dirty="0"/>
              <a:t>Challenges in collecting data for research (students)</a:t>
            </a:r>
          </a:p>
          <a:p>
            <a:pPr marL="0" indent="0">
              <a:buNone/>
            </a:pPr>
            <a:r>
              <a:rPr lang="en-MY" dirty="0"/>
              <a:t>What changes to continue research effectively</a:t>
            </a:r>
          </a:p>
          <a:p>
            <a:pPr marL="0" indent="0">
              <a:buNone/>
            </a:pPr>
            <a:r>
              <a:rPr lang="en-MY" dirty="0"/>
              <a:t>Benefits on commission/testing in online mode</a:t>
            </a:r>
          </a:p>
          <a:p>
            <a:pPr marL="0" indent="0">
              <a:buNone/>
            </a:pPr>
            <a:r>
              <a:rPr lang="en-MY" dirty="0"/>
              <a:t>Facility manages challenges during the COVID-19</a:t>
            </a:r>
          </a:p>
        </p:txBody>
      </p:sp>
    </p:spTree>
    <p:extLst>
      <p:ext uri="{BB962C8B-B14F-4D97-AF65-F5344CB8AC3E}">
        <p14:creationId xmlns:p14="http://schemas.microsoft.com/office/powerpoint/2010/main" val="305945099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B9B68-572A-48EF-93DF-87845F872835}"/>
              </a:ext>
            </a:extLst>
          </p:cNvPr>
          <p:cNvSpPr>
            <a:spLocks noGrp="1"/>
          </p:cNvSpPr>
          <p:nvPr>
            <p:ph type="title"/>
          </p:nvPr>
        </p:nvSpPr>
        <p:spPr/>
        <p:txBody>
          <a:bodyPr/>
          <a:lstStyle/>
          <a:p>
            <a:r>
              <a:rPr lang="en-MY" dirty="0"/>
              <a:t>Impact of COVID-19 on research</a:t>
            </a:r>
          </a:p>
        </p:txBody>
      </p:sp>
      <p:sp>
        <p:nvSpPr>
          <p:cNvPr id="3" name="Content Placeholder 2">
            <a:extLst>
              <a:ext uri="{FF2B5EF4-FFF2-40B4-BE49-F238E27FC236}">
                <a16:creationId xmlns:a16="http://schemas.microsoft.com/office/drawing/2014/main" id="{DA5FEBB8-65F7-4E41-83C7-57C567B22188}"/>
              </a:ext>
            </a:extLst>
          </p:cNvPr>
          <p:cNvSpPr>
            <a:spLocks noGrp="1"/>
          </p:cNvSpPr>
          <p:nvPr>
            <p:ph idx="1"/>
          </p:nvPr>
        </p:nvSpPr>
        <p:spPr/>
        <p:txBody>
          <a:bodyPr>
            <a:normAutofit fontScale="92500"/>
          </a:bodyPr>
          <a:lstStyle/>
          <a:p>
            <a:r>
              <a:rPr lang="en-MY" dirty="0"/>
              <a:t>Abimbola </a:t>
            </a:r>
            <a:r>
              <a:rPr lang="en-MY" dirty="0" err="1"/>
              <a:t>Windapo</a:t>
            </a:r>
            <a:endParaRPr lang="en-MY" dirty="0"/>
          </a:p>
          <a:p>
            <a:pPr marL="0" indent="0">
              <a:buNone/>
            </a:pPr>
            <a:r>
              <a:rPr lang="en-MY" dirty="0"/>
              <a:t>Using surveys, secondary data, interviews using Zoom</a:t>
            </a:r>
          </a:p>
          <a:p>
            <a:pPr marL="0" indent="0">
              <a:buNone/>
            </a:pPr>
            <a:r>
              <a:rPr lang="en-MY" dirty="0"/>
              <a:t>Problems only in lab-based research (ex., material), traveling to conferences, physical collaborations meetings</a:t>
            </a:r>
          </a:p>
          <a:p>
            <a:r>
              <a:rPr lang="en-MY" dirty="0"/>
              <a:t>Usha </a:t>
            </a:r>
            <a:r>
              <a:rPr lang="en-MY" dirty="0" err="1"/>
              <a:t>Iyer-Raniga</a:t>
            </a:r>
            <a:endParaRPr lang="en-MY" dirty="0"/>
          </a:p>
          <a:p>
            <a:pPr marL="0" indent="0">
              <a:buNone/>
            </a:pPr>
            <a:r>
              <a:rPr lang="en-MY" dirty="0"/>
              <a:t>Opportunities for local materials and technology during/post pandemic</a:t>
            </a:r>
          </a:p>
          <a:p>
            <a:pPr marL="0" indent="0">
              <a:buNone/>
            </a:pPr>
            <a:r>
              <a:rPr lang="en-MY" dirty="0"/>
              <a:t>Total economy in the environment and SDGs</a:t>
            </a:r>
          </a:p>
          <a:p>
            <a:pPr marL="0" indent="0">
              <a:buNone/>
            </a:pPr>
            <a:r>
              <a:rPr lang="en-MY" dirty="0"/>
              <a:t>Passive design, climatic design</a:t>
            </a:r>
          </a:p>
          <a:p>
            <a:pPr marL="0" indent="0">
              <a:buNone/>
            </a:pPr>
            <a:r>
              <a:rPr lang="en-MY" dirty="0"/>
              <a:t>Education, NZ, Canada, US, Australia, online experience among students</a:t>
            </a:r>
          </a:p>
        </p:txBody>
      </p:sp>
    </p:spTree>
    <p:extLst>
      <p:ext uri="{BB962C8B-B14F-4D97-AF65-F5344CB8AC3E}">
        <p14:creationId xmlns:p14="http://schemas.microsoft.com/office/powerpoint/2010/main" val="29889925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86B9-2CA5-4254-A4C9-56CCFB27FD28}"/>
              </a:ext>
            </a:extLst>
          </p:cNvPr>
          <p:cNvSpPr>
            <a:spLocks noGrp="1"/>
          </p:cNvSpPr>
          <p:nvPr>
            <p:ph type="title"/>
          </p:nvPr>
        </p:nvSpPr>
        <p:spPr/>
        <p:txBody>
          <a:bodyPr/>
          <a:lstStyle/>
          <a:p>
            <a:r>
              <a:rPr lang="en-MY" dirty="0"/>
              <a:t>Impact of COVID-19 on research</a:t>
            </a:r>
          </a:p>
        </p:txBody>
      </p:sp>
      <p:sp>
        <p:nvSpPr>
          <p:cNvPr id="3" name="Content Placeholder 2">
            <a:extLst>
              <a:ext uri="{FF2B5EF4-FFF2-40B4-BE49-F238E27FC236}">
                <a16:creationId xmlns:a16="http://schemas.microsoft.com/office/drawing/2014/main" id="{D80E7B3A-447F-4066-BB30-CD09D85409C6}"/>
              </a:ext>
            </a:extLst>
          </p:cNvPr>
          <p:cNvSpPr>
            <a:spLocks noGrp="1"/>
          </p:cNvSpPr>
          <p:nvPr>
            <p:ph idx="1"/>
          </p:nvPr>
        </p:nvSpPr>
        <p:spPr/>
        <p:txBody>
          <a:bodyPr>
            <a:normAutofit lnSpcReduction="10000"/>
          </a:bodyPr>
          <a:lstStyle/>
          <a:p>
            <a:r>
              <a:rPr lang="en-MY" dirty="0" err="1"/>
              <a:t>Hadi</a:t>
            </a:r>
            <a:endParaRPr lang="en-MY" dirty="0"/>
          </a:p>
          <a:p>
            <a:pPr marL="0" indent="0">
              <a:buNone/>
            </a:pPr>
            <a:r>
              <a:rPr lang="en-MY" dirty="0"/>
              <a:t>Digital infrastructure</a:t>
            </a:r>
          </a:p>
          <a:p>
            <a:pPr marL="0" indent="0">
              <a:buNone/>
            </a:pPr>
            <a:r>
              <a:rPr lang="en-MY" dirty="0"/>
              <a:t>Funding stopped because of the pandemic</a:t>
            </a:r>
          </a:p>
          <a:p>
            <a:pPr marL="0" indent="0">
              <a:buNone/>
            </a:pPr>
            <a:r>
              <a:rPr lang="en-MY" dirty="0"/>
              <a:t>User virtual teams in multi national projects</a:t>
            </a:r>
          </a:p>
          <a:p>
            <a:r>
              <a:rPr lang="en-MY" dirty="0"/>
              <a:t>Goran Lindahl</a:t>
            </a:r>
          </a:p>
          <a:p>
            <a:pPr marL="0" indent="0">
              <a:buNone/>
            </a:pPr>
            <a:r>
              <a:rPr lang="en-MY" dirty="0"/>
              <a:t>New behaviours, new engineers, understand the effects on their professional role</a:t>
            </a:r>
          </a:p>
          <a:p>
            <a:pPr marL="0" indent="0">
              <a:buNone/>
            </a:pPr>
            <a:r>
              <a:rPr lang="en-MY" dirty="0"/>
              <a:t>What we do in education with students</a:t>
            </a:r>
          </a:p>
          <a:p>
            <a:pPr marL="0" indent="0">
              <a:buNone/>
            </a:pPr>
            <a:r>
              <a:rPr lang="en-MY" dirty="0"/>
              <a:t>How interest with the business around us</a:t>
            </a:r>
          </a:p>
        </p:txBody>
      </p:sp>
    </p:spTree>
    <p:extLst>
      <p:ext uri="{BB962C8B-B14F-4D97-AF65-F5344CB8AC3E}">
        <p14:creationId xmlns:p14="http://schemas.microsoft.com/office/powerpoint/2010/main" val="73683104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9EF77-23AB-4AEB-AE96-98E2B0DF7BC0}"/>
              </a:ext>
            </a:extLst>
          </p:cNvPr>
          <p:cNvSpPr>
            <a:spLocks noGrp="1"/>
          </p:cNvSpPr>
          <p:nvPr>
            <p:ph type="title"/>
          </p:nvPr>
        </p:nvSpPr>
        <p:spPr/>
        <p:txBody>
          <a:bodyPr/>
          <a:lstStyle/>
          <a:p>
            <a:r>
              <a:rPr lang="en-MY" dirty="0"/>
              <a:t>Impact of COVID-19 on research</a:t>
            </a:r>
          </a:p>
        </p:txBody>
      </p:sp>
      <p:sp>
        <p:nvSpPr>
          <p:cNvPr id="3" name="Content Placeholder 2">
            <a:extLst>
              <a:ext uri="{FF2B5EF4-FFF2-40B4-BE49-F238E27FC236}">
                <a16:creationId xmlns:a16="http://schemas.microsoft.com/office/drawing/2014/main" id="{EDA7F5E8-A6F5-4568-8079-FBDF4E874B60}"/>
              </a:ext>
            </a:extLst>
          </p:cNvPr>
          <p:cNvSpPr>
            <a:spLocks noGrp="1"/>
          </p:cNvSpPr>
          <p:nvPr>
            <p:ph idx="1"/>
          </p:nvPr>
        </p:nvSpPr>
        <p:spPr/>
        <p:txBody>
          <a:bodyPr/>
          <a:lstStyle/>
          <a:p>
            <a:r>
              <a:rPr lang="en-MY" dirty="0" err="1"/>
              <a:t>Elester</a:t>
            </a:r>
            <a:endParaRPr lang="en-MY" dirty="0"/>
          </a:p>
          <a:p>
            <a:pPr marL="0" indent="0">
              <a:buNone/>
            </a:pPr>
            <a:r>
              <a:rPr lang="en-MY" dirty="0"/>
              <a:t>Mentorship in the built environment</a:t>
            </a:r>
          </a:p>
          <a:p>
            <a:pPr marL="0" indent="0">
              <a:buNone/>
            </a:pPr>
            <a:r>
              <a:rPr lang="en-MY" dirty="0"/>
              <a:t>Post-COVID situation</a:t>
            </a:r>
          </a:p>
          <a:p>
            <a:endParaRPr lang="en-MY" dirty="0"/>
          </a:p>
        </p:txBody>
      </p:sp>
    </p:spTree>
    <p:extLst>
      <p:ext uri="{BB962C8B-B14F-4D97-AF65-F5344CB8AC3E}">
        <p14:creationId xmlns:p14="http://schemas.microsoft.com/office/powerpoint/2010/main" val="2421401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FB1099D-43AA-4294-BC2F-03175B803356}"/>
              </a:ext>
            </a:extLst>
          </p:cNvPr>
          <p:cNvSpPr>
            <a:spLocks noGrp="1"/>
          </p:cNvSpPr>
          <p:nvPr>
            <p:ph type="title"/>
          </p:nvPr>
        </p:nvSpPr>
        <p:spPr/>
        <p:txBody>
          <a:bodyPr/>
          <a:lstStyle/>
          <a:p>
            <a:r>
              <a:rPr lang="en-MY" dirty="0"/>
              <a:t>Breakout session 2 (Policy)</a:t>
            </a:r>
          </a:p>
        </p:txBody>
      </p:sp>
      <p:sp>
        <p:nvSpPr>
          <p:cNvPr id="5" name="Text Placeholder 4">
            <a:extLst>
              <a:ext uri="{FF2B5EF4-FFF2-40B4-BE49-F238E27FC236}">
                <a16:creationId xmlns:a16="http://schemas.microsoft.com/office/drawing/2014/main" id="{84EA9559-B509-427E-865D-6B437F550413}"/>
              </a:ext>
            </a:extLst>
          </p:cNvPr>
          <p:cNvSpPr>
            <a:spLocks noGrp="1"/>
          </p:cNvSpPr>
          <p:nvPr>
            <p:ph type="body" idx="1"/>
          </p:nvPr>
        </p:nvSpPr>
        <p:spPr/>
        <p:txBody>
          <a:bodyPr/>
          <a:lstStyle/>
          <a:p>
            <a:endParaRPr lang="en-MY"/>
          </a:p>
        </p:txBody>
      </p:sp>
    </p:spTree>
    <p:extLst>
      <p:ext uri="{BB962C8B-B14F-4D97-AF65-F5344CB8AC3E}">
        <p14:creationId xmlns:p14="http://schemas.microsoft.com/office/powerpoint/2010/main" val="3638687799"/>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A93D8E8-2D1D-4CA9-8938-8ED7E66EA5B2}"/>
              </a:ext>
            </a:extLst>
          </p:cNvPr>
          <p:cNvSpPr>
            <a:spLocks noGrp="1"/>
          </p:cNvSpPr>
          <p:nvPr>
            <p:ph type="title"/>
          </p:nvPr>
        </p:nvSpPr>
        <p:spPr/>
        <p:txBody>
          <a:bodyPr/>
          <a:lstStyle/>
          <a:p>
            <a:r>
              <a:rPr lang="en-MY" dirty="0"/>
              <a:t>Impact of COVID-19 on policy</a:t>
            </a:r>
          </a:p>
        </p:txBody>
      </p:sp>
      <p:sp>
        <p:nvSpPr>
          <p:cNvPr id="5" name="Content Placeholder 4">
            <a:extLst>
              <a:ext uri="{FF2B5EF4-FFF2-40B4-BE49-F238E27FC236}">
                <a16:creationId xmlns:a16="http://schemas.microsoft.com/office/drawing/2014/main" id="{B93EDA4A-3D5F-4084-95F0-BF80D4F8D43C}"/>
              </a:ext>
            </a:extLst>
          </p:cNvPr>
          <p:cNvSpPr>
            <a:spLocks noGrp="1"/>
          </p:cNvSpPr>
          <p:nvPr>
            <p:ph idx="1"/>
          </p:nvPr>
        </p:nvSpPr>
        <p:spPr/>
        <p:txBody>
          <a:bodyPr>
            <a:noAutofit/>
          </a:bodyPr>
          <a:lstStyle/>
          <a:p>
            <a:r>
              <a:rPr lang="en-MY" sz="2400" dirty="0"/>
              <a:t>Abimbola </a:t>
            </a:r>
            <a:r>
              <a:rPr lang="en-MY" sz="2400" dirty="0" err="1"/>
              <a:t>Windapo</a:t>
            </a:r>
            <a:endParaRPr lang="en-MY" sz="2400" dirty="0"/>
          </a:p>
          <a:p>
            <a:pPr marL="0" indent="0">
              <a:buNone/>
            </a:pPr>
            <a:r>
              <a:rPr lang="en-MY" sz="2400" dirty="0"/>
              <a:t>Government support, because construction workers are not working</a:t>
            </a:r>
          </a:p>
          <a:p>
            <a:pPr marL="0" indent="0">
              <a:buNone/>
            </a:pPr>
            <a:r>
              <a:rPr lang="en-MY" sz="2400" dirty="0"/>
              <a:t>Policies on payment on time</a:t>
            </a:r>
          </a:p>
          <a:p>
            <a:pPr marL="0" indent="0">
              <a:buNone/>
            </a:pPr>
            <a:r>
              <a:rPr lang="en-MY" sz="2400" dirty="0"/>
              <a:t>Policies on stimulating the construction industry, add more projects</a:t>
            </a:r>
          </a:p>
          <a:p>
            <a:pPr marL="0" indent="0">
              <a:buNone/>
            </a:pPr>
            <a:r>
              <a:rPr lang="en-MY" sz="2400" dirty="0"/>
              <a:t>Policies related to vaccination mandates</a:t>
            </a:r>
          </a:p>
          <a:p>
            <a:r>
              <a:rPr lang="en-MY" sz="2400" dirty="0"/>
              <a:t>Rahimi A. Rahman</a:t>
            </a:r>
          </a:p>
          <a:p>
            <a:pPr marL="0" indent="0">
              <a:buNone/>
            </a:pPr>
            <a:r>
              <a:rPr lang="en-MY" sz="2400" dirty="0"/>
              <a:t>Funding transfer to health related from other projects</a:t>
            </a:r>
          </a:p>
          <a:p>
            <a:pPr marL="0" indent="0">
              <a:buNone/>
            </a:pPr>
            <a:r>
              <a:rPr lang="en-MY" sz="2400" dirty="0"/>
              <a:t>Productivity based force majeure</a:t>
            </a:r>
          </a:p>
          <a:p>
            <a:pPr marL="0" indent="0">
              <a:buNone/>
            </a:pPr>
            <a:r>
              <a:rPr lang="en-MY" sz="2400" dirty="0"/>
              <a:t>Restructure and diversify the existing supply chain</a:t>
            </a:r>
          </a:p>
        </p:txBody>
      </p:sp>
    </p:spTree>
    <p:extLst>
      <p:ext uri="{BB962C8B-B14F-4D97-AF65-F5344CB8AC3E}">
        <p14:creationId xmlns:p14="http://schemas.microsoft.com/office/powerpoint/2010/main" val="68270875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86</TotalTime>
  <Words>703</Words>
  <Application>Microsoft Office PowerPoint</Application>
  <PresentationFormat>Widescreen</PresentationFormat>
  <Paragraphs>86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Google Sans</vt:lpstr>
      <vt:lpstr>Arial</vt:lpstr>
      <vt:lpstr>Calibri</vt:lpstr>
      <vt:lpstr>Calibri Light</vt:lpstr>
      <vt:lpstr>1_Office Theme</vt:lpstr>
      <vt:lpstr>CIB Workshop - Impact of the Global Pandemic on Sector &amp; Role in Society</vt:lpstr>
      <vt:lpstr>Breakout session 1 (Research)</vt:lpstr>
      <vt:lpstr>Impact of COVID-19 on research</vt:lpstr>
      <vt:lpstr>Impact of COVID-19 on research</vt:lpstr>
      <vt:lpstr>Impact of COVID-19 on research</vt:lpstr>
      <vt:lpstr>Impact of COVID-19 on research</vt:lpstr>
      <vt:lpstr>Impact of COVID-19 on research</vt:lpstr>
      <vt:lpstr>Breakout session 2 (Policy)</vt:lpstr>
      <vt:lpstr>Impact of COVID-19 on policy</vt:lpstr>
      <vt:lpstr>Impact of COVID-19 on policy</vt:lpstr>
      <vt:lpstr>Impact of COVID-19 on policy</vt:lpstr>
      <vt:lpstr>Impact of COVID-19 on policy</vt:lpstr>
      <vt:lpstr>Impact of COVID-19 on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Rahman Rahimi</dc:creator>
  <cp:lastModifiedBy>Rahman Rahimi</cp:lastModifiedBy>
  <cp:revision>7</cp:revision>
  <dcterms:created xsi:type="dcterms:W3CDTF">2021-09-14T11:35:56Z</dcterms:created>
  <dcterms:modified xsi:type="dcterms:W3CDTF">2021-09-14T13:01:58Z</dcterms:modified>
</cp:coreProperties>
</file>